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299" r:id="rId3"/>
    <p:sldId id="313" r:id="rId4"/>
    <p:sldId id="257" r:id="rId5"/>
    <p:sldId id="258" r:id="rId6"/>
    <p:sldId id="259" r:id="rId7"/>
    <p:sldId id="260" r:id="rId8"/>
    <p:sldId id="263" r:id="rId9"/>
    <p:sldId id="264" r:id="rId10"/>
    <p:sldId id="315" r:id="rId11"/>
    <p:sldId id="316" r:id="rId12"/>
    <p:sldId id="265" r:id="rId13"/>
    <p:sldId id="266" r:id="rId14"/>
    <p:sldId id="302" r:id="rId15"/>
    <p:sldId id="267" r:id="rId16"/>
    <p:sldId id="268" r:id="rId17"/>
    <p:sldId id="269" r:id="rId18"/>
    <p:sldId id="270" r:id="rId19"/>
    <p:sldId id="303" r:id="rId20"/>
    <p:sldId id="271" r:id="rId21"/>
    <p:sldId id="272" r:id="rId22"/>
    <p:sldId id="287" r:id="rId23"/>
    <p:sldId id="296" r:id="rId24"/>
    <p:sldId id="319" r:id="rId25"/>
    <p:sldId id="273" r:id="rId26"/>
    <p:sldId id="274" r:id="rId27"/>
    <p:sldId id="275" r:id="rId28"/>
    <p:sldId id="304" r:id="rId29"/>
    <p:sldId id="276" r:id="rId30"/>
    <p:sldId id="277" r:id="rId31"/>
    <p:sldId id="278" r:id="rId32"/>
    <p:sldId id="279" r:id="rId33"/>
    <p:sldId id="280" r:id="rId34"/>
    <p:sldId id="281" r:id="rId35"/>
    <p:sldId id="282" r:id="rId36"/>
    <p:sldId id="283" r:id="rId37"/>
    <p:sldId id="284" r:id="rId38"/>
    <p:sldId id="285" r:id="rId39"/>
    <p:sldId id="297" r:id="rId40"/>
    <p:sldId id="305" r:id="rId41"/>
    <p:sldId id="286" r:id="rId42"/>
    <p:sldId id="307" r:id="rId43"/>
    <p:sldId id="308" r:id="rId44"/>
    <p:sldId id="309" r:id="rId45"/>
    <p:sldId id="310" r:id="rId46"/>
    <p:sldId id="311" r:id="rId47"/>
    <p:sldId id="312" r:id="rId48"/>
    <p:sldId id="306" r:id="rId49"/>
    <p:sldId id="288" r:id="rId50"/>
    <p:sldId id="289" r:id="rId51"/>
    <p:sldId id="290" r:id="rId52"/>
    <p:sldId id="291" r:id="rId53"/>
    <p:sldId id="292" r:id="rId54"/>
    <p:sldId id="293" r:id="rId55"/>
    <p:sldId id="294" r:id="rId56"/>
    <p:sldId id="295"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9U7qmvJ+IcZeL5FpXPbtajvheq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otibi, Faris Alotibi" initials="" lastIdx="2" clrIdx="0"/>
  <p:cmAuthor id="1" name="Faris Alotibi"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5" autoAdjust="0"/>
    <p:restoredTop sz="94660"/>
  </p:normalViewPr>
  <p:slideViewPr>
    <p:cSldViewPr snapToGrid="0">
      <p:cViewPr varScale="1">
        <p:scale>
          <a:sx n="157" d="100"/>
          <a:sy n="157" d="100"/>
        </p:scale>
        <p:origin x="174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7-25T20:13:19.747" idx="1">
    <p:pos x="10" y="10"/>
    <p:text>- It would be great to mention how the final score of part 2 is calculated here besides the one mentioned in the webpage. Last semester, people have been making many posts in piazza about it. For instance, 0.3 * your public leaderboard submission score + 0.7 * your private leaderboard submission score = actual score. 
    - In case you have multiple submissions, we apply max(max(on-time score), max(slack-day score), or 0.9*max(late-submission score)).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w5xo6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and welcome to the Spring 2021 offering of the course Introduction to Deep Learning. I am your TA Anurag Katakkar and today I will give a brief introduction to the topic and talk about several important course logistics and policies</a:t>
            </a: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fact, the entire ecosystem has developed so much over the last 5 years that hardware manufacturers now build </a:t>
            </a:r>
            <a:r>
              <a:rPr lang="en-US" dirty="0" err="1"/>
              <a:t>specialised</a:t>
            </a:r>
            <a:r>
              <a:rPr lang="en-US" dirty="0"/>
              <a:t> hardware just for Deep Learning applications, and several software libraries and frameworks have sprung up to support research, development, and deployment of Deep Learning models.</a:t>
            </a:r>
            <a:endParaRPr dirty="0"/>
          </a:p>
        </p:txBody>
      </p:sp>
      <p:sp>
        <p:nvSpPr>
          <p:cNvPr id="164" name="Google Shape;16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Naturally, being well versed in such a powerful and transformative technology is very desirable in the job market. The material presented in this course will be a great resource not only in helping you prepare for a variety of internship and job interviews, but also in developing a thorough understanding of deep learning concepts that enables you to use it effectively in industry or in academia. </a:t>
            </a:r>
            <a:endParaRPr dirty="0"/>
          </a:p>
        </p:txBody>
      </p:sp>
      <p:sp>
        <p:nvSpPr>
          <p:cNvPr id="171" name="Google Shape;17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3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Since you are enrolled in this course and/or are watching this video, I am sure that the great and growing popularity of Deep Learning is no surprise to you. Though the field is not new by any standards, there has been a resurgence in interest over the last decade or so. This is mainly due to the fact that with the availability of huge amounts of data, coupled with powerful compute resources such as GPUs and TPUs, Deep Learning methods have quickly surpassed traditional Machine Learning methods and established the state-of-the-art in several domains.</a:t>
            </a:r>
          </a:p>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dirty="0"/>
              <a:t>As further motivation for studying this subject in greater detail, let us quickly discuss a few ground-breaking applications of Deep Learning.</a:t>
            </a:r>
          </a:p>
          <a:p>
            <a:r>
              <a:rPr lang="en-US" dirty="0"/>
              <a:t>Automatic Speech Recognition or ASR is the task of converting speech data into text. This is quite a challenging task since the same text can be spoken in several different ways depending on gender, accent, emotion, and other factors. Traditionally, ML applications involved multi-stage pipelines for ASR. In 2016, MSFT announced that they had successfully developed a DL model that surpassed the performance of human transcriptionists on this task. ASR technology is widely used in digital personal assistants such as Siri, Alexa, and </a:t>
            </a:r>
            <a:r>
              <a:rPr lang="en-US" dirty="0" err="1"/>
              <a:t>Coratana</a:t>
            </a:r>
            <a:r>
              <a:rPr lang="en-US" dirty="0"/>
              <a:t>. YouTube may even be using this technology to generate captions for this very video.</a:t>
            </a:r>
          </a:p>
        </p:txBody>
      </p:sp>
      <p:sp>
        <p:nvSpPr>
          <p:cNvPr id="103" name="Google Shape;10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Another extremely useful application is translating text from one language to another. Also in 2016, Google announced that it was moving its Google Translate platform from using statistical machine translation models to neural machine translation models because of their ability to generate more accurate, fluent translations. The next time you find yourself using Google Translate in a foreign country I am sure you will think back to Prof. </a:t>
            </a:r>
            <a:r>
              <a:rPr lang="en-US" dirty="0" err="1"/>
              <a:t>Bhiksha's</a:t>
            </a:r>
            <a:r>
              <a:rPr lang="en-US" dirty="0"/>
              <a:t> upcoming lectures in this class.</a:t>
            </a:r>
            <a:endParaRPr dirty="0"/>
          </a:p>
        </p:txBody>
      </p:sp>
      <p:sp>
        <p:nvSpPr>
          <p:cNvPr id="111" name="Google Shape;11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the field of computer vision too, deep learning has made a huge impact. In this picture we see an example of a model that has accurately identified the locations of several objects in the scene, as well as accurately predicted their labels.</a:t>
            </a:r>
            <a:endParaRPr dirty="0"/>
          </a:p>
        </p:txBody>
      </p:sp>
      <p:sp>
        <p:nvSpPr>
          <p:cNvPr id="119" name="Google Shape;11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As it turns out, Deep Learning models excel at multimodal tasks as well. Here is an example of a model that accurately generates captions for provided images - this task requires the model to "understand" the scene in that it must correctly identify various objects in the scene such as this man and his guitar, the relationship between the objects - the man </a:t>
            </a:r>
            <a:r>
              <a:rPr lang="en-US" i="1" dirty="0">
                <a:effectLst/>
              </a:rPr>
              <a:t>playing </a:t>
            </a:r>
            <a:r>
              <a:rPr lang="en-US" dirty="0"/>
              <a:t>the guitar, and generate coherent text captions for the image - "man in black shirt is playing guitar"</a:t>
            </a:r>
            <a:endParaRPr dirty="0"/>
          </a:p>
        </p:txBody>
      </p:sp>
      <p:sp>
        <p:nvSpPr>
          <p:cNvPr id="146" name="Google Shape;14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is an application of DL that uses a class of models called "Generative" models. All the people in these pictures are in fact fake - they do not exist, the model came up with these pictures. Visit this person does not exist dot com to see more such examples for yourself,</a:t>
            </a:r>
            <a:endParaRPr dirty="0"/>
          </a:p>
        </p:txBody>
      </p:sp>
      <p:sp>
        <p:nvSpPr>
          <p:cNvPr id="155" name="Google Shape;15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Deep Learning has become so pervasive that applications now exist in domains far beyond traditional ML. In biology, for example, DeepMind's AlphaFold2, a Deep Learning based model, solved the 50 year old challenge of Protein Folding. This is a huge breakthrough with experts claiming that this will change the way we develop vaccines and drugs for future generations</a:t>
            </a:r>
            <a:endParaRPr dirty="0"/>
          </a:p>
        </p:txBody>
      </p:sp>
      <p:sp>
        <p:nvSpPr>
          <p:cNvPr id="155" name="Google Shape;15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15712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dirty="0"/>
              <a:t>We conclude with another multimodal application. Text-to-Image synthesis, the task of feeding text captions as input to a model which then generates relevant images from scratch. </a:t>
            </a:r>
            <a:r>
              <a:rPr lang="en-US" dirty="0" err="1"/>
              <a:t>OpenAI's</a:t>
            </a:r>
            <a:r>
              <a:rPr lang="en-US" dirty="0"/>
              <a:t> model DALL-E recently made headlines for generating very realistic looking images for even very vague text sequences such as "an armchair in the shape of an avocado". It is so good in fact that it has spurred conversation on the creativity of AI.</a:t>
            </a:r>
          </a:p>
        </p:txBody>
      </p:sp>
      <p:sp>
        <p:nvSpPr>
          <p:cNvPr id="155" name="Google Shape;15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0926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3333FF"/>
              </a:buClr>
              <a:buSzPts val="4400"/>
              <a:buFont typeface="Calibri"/>
              <a:buNone/>
              <a:defRPr>
                <a:solidFill>
                  <a:srgbClr val="3333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E36C09"/>
              </a:buClr>
              <a:buSzPts val="3200"/>
              <a:buNone/>
              <a:defRPr>
                <a:solidFill>
                  <a:srgbClr val="E36C0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00CC"/>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5"/>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4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4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4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4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00CC"/>
              </a:buClr>
              <a:buSzPts val="4400"/>
              <a:buFont typeface="Calibri"/>
              <a:buNone/>
              <a:defRPr>
                <a:solidFill>
                  <a:srgbClr val="0000C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00CC"/>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00CC"/>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5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000CC"/>
              </a:buClr>
              <a:buSzPts val="4400"/>
              <a:buFont typeface="Calibri"/>
              <a:buNone/>
              <a:defRPr sz="4400" b="0" i="0" u="none" strike="noStrike" cap="none">
                <a:solidFill>
                  <a:srgbClr val="0000C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bhiksha@cs.cmu.ed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685800" y="1447800"/>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dirty="0">
                <a:solidFill>
                  <a:srgbClr val="0000CC"/>
                </a:solidFill>
              </a:rPr>
              <a:t>Introduction to Deep Learning</a:t>
            </a:r>
            <a:endParaRPr dirty="0"/>
          </a:p>
        </p:txBody>
      </p:sp>
      <p:sp>
        <p:nvSpPr>
          <p:cNvPr id="90" name="Google Shape;90;p1"/>
          <p:cNvSpPr txBox="1">
            <a:spLocks noGrp="1"/>
          </p:cNvSpPr>
          <p:nvPr>
            <p:ph type="subTitle" idx="1"/>
          </p:nvPr>
        </p:nvSpPr>
        <p:spPr>
          <a:xfrm>
            <a:off x="1371600" y="3203575"/>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C00000"/>
              </a:buClr>
              <a:buSzPts val="3200"/>
              <a:buNone/>
            </a:pPr>
            <a:r>
              <a:rPr lang="en-US" b="1" dirty="0">
                <a:solidFill>
                  <a:srgbClr val="C00000"/>
                </a:solidFill>
              </a:rPr>
              <a:t>0. Logistics</a:t>
            </a:r>
            <a:endParaRPr dirty="0"/>
          </a:p>
          <a:p>
            <a:pPr marL="0" lvl="0" indent="0" algn="ctr" rtl="0">
              <a:spcBef>
                <a:spcPts val="640"/>
              </a:spcBef>
              <a:spcAft>
                <a:spcPts val="0"/>
              </a:spcAft>
              <a:buClr>
                <a:srgbClr val="C00000"/>
              </a:buClr>
              <a:buSzPts val="3200"/>
              <a:buNone/>
            </a:pPr>
            <a:r>
              <a:rPr lang="en-US" b="1" dirty="0">
                <a:solidFill>
                  <a:srgbClr val="C00000"/>
                </a:solidFill>
              </a:rPr>
              <a:t>Spring 2021</a:t>
            </a:r>
            <a:endParaRPr dirty="0"/>
          </a:p>
        </p:txBody>
      </p:sp>
      <p:pic>
        <p:nvPicPr>
          <p:cNvPr id="91" name="Google Shape;91;p1" descr="http://mlsp.cs.cmu.edu/images/logo-alt3.png"/>
          <p:cNvPicPr preferRelativeResize="0"/>
          <p:nvPr/>
        </p:nvPicPr>
        <p:blipFill rotWithShape="1">
          <a:blip r:embed="rId3">
            <a:alphaModFix/>
          </a:blip>
          <a:srcRect/>
          <a:stretch/>
        </p:blipFill>
        <p:spPr>
          <a:xfrm>
            <a:off x="8110390" y="0"/>
            <a:ext cx="1033610" cy="454788"/>
          </a:xfrm>
          <a:prstGeom prst="rect">
            <a:avLst/>
          </a:prstGeom>
          <a:noFill/>
          <a:ln>
            <a:noFill/>
          </a:ln>
        </p:spPr>
      </p:pic>
      <p:sp>
        <p:nvSpPr>
          <p:cNvPr id="92" name="Google Shape;92;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body" idx="1"/>
          </p:nvPr>
        </p:nvSpPr>
        <p:spPr>
          <a:xfrm>
            <a:off x="457200" y="6096000"/>
            <a:ext cx="8229600" cy="639763"/>
          </a:xfrm>
          <a:prstGeom prst="rect">
            <a:avLst/>
          </a:prstGeom>
          <a:noFill/>
          <a:ln>
            <a:noFill/>
          </a:ln>
        </p:spPr>
        <p:txBody>
          <a:bodyPr spcFirstLastPara="1" wrap="square" lIns="91425" tIns="45700" rIns="91425" bIns="45700" anchor="t" anchorCtr="0">
            <a:normAutofit/>
          </a:bodyPr>
          <a:lstStyle/>
          <a:p>
            <a:pPr marL="742950" lvl="1" indent="-285750">
              <a:lnSpc>
                <a:spcPct val="80000"/>
              </a:lnSpc>
              <a:spcBef>
                <a:spcPts val="0"/>
              </a:spcBef>
              <a:buSzPts val="1960"/>
            </a:pPr>
            <a:r>
              <a:rPr lang="en-US" sz="1960" dirty="0"/>
              <a:t>https://</a:t>
            </a:r>
            <a:r>
              <a:rPr lang="en-US" sz="1960" dirty="0" err="1"/>
              <a:t>www.nature.com</a:t>
            </a:r>
            <a:r>
              <a:rPr lang="en-US" sz="1960" dirty="0"/>
              <a:t>/articles/d41586-020-03348-4</a:t>
            </a:r>
            <a:endParaRPr sz="1960" dirty="0"/>
          </a:p>
        </p:txBody>
      </p:sp>
      <p:sp>
        <p:nvSpPr>
          <p:cNvPr id="158" name="Google Shape;15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9" name="Google Shape;159;p9"/>
          <p:cNvSpPr txBox="1"/>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dirty="0">
                <a:solidFill>
                  <a:srgbClr val="0000CC"/>
                </a:solidFill>
                <a:latin typeface="Calibri"/>
                <a:ea typeface="Calibri"/>
                <a:cs typeface="Calibri"/>
                <a:sym typeface="Calibri"/>
              </a:rPr>
              <a:t>Breakthroughs with neural networks</a:t>
            </a:r>
            <a:endParaRPr dirty="0"/>
          </a:p>
        </p:txBody>
      </p:sp>
      <p:pic>
        <p:nvPicPr>
          <p:cNvPr id="3" name="Picture 2" descr="Graphical user interface&#10;&#10;Description automatically generated">
            <a:extLst>
              <a:ext uri="{FF2B5EF4-FFF2-40B4-BE49-F238E27FC236}">
                <a16:creationId xmlns:a16="http://schemas.microsoft.com/office/drawing/2014/main" id="{18446FB0-C20D-784B-9F90-61B85E6F92F4}"/>
              </a:ext>
            </a:extLst>
          </p:cNvPr>
          <p:cNvPicPr>
            <a:picLocks noChangeAspect="1"/>
          </p:cNvPicPr>
          <p:nvPr/>
        </p:nvPicPr>
        <p:blipFill>
          <a:blip r:embed="rId3"/>
          <a:stretch>
            <a:fillRect/>
          </a:stretch>
        </p:blipFill>
        <p:spPr>
          <a:xfrm>
            <a:off x="1987124" y="972256"/>
            <a:ext cx="5169752" cy="4671800"/>
          </a:xfrm>
          <a:prstGeom prst="rect">
            <a:avLst/>
          </a:prstGeom>
        </p:spPr>
      </p:pic>
    </p:spTree>
    <p:extLst>
      <p:ext uri="{BB962C8B-B14F-4D97-AF65-F5344CB8AC3E}">
        <p14:creationId xmlns:p14="http://schemas.microsoft.com/office/powerpoint/2010/main" val="77240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body" idx="1"/>
          </p:nvPr>
        </p:nvSpPr>
        <p:spPr>
          <a:xfrm>
            <a:off x="457200" y="6096000"/>
            <a:ext cx="8229600" cy="639763"/>
          </a:xfrm>
          <a:prstGeom prst="rect">
            <a:avLst/>
          </a:prstGeom>
          <a:noFill/>
          <a:ln>
            <a:noFill/>
          </a:ln>
        </p:spPr>
        <p:txBody>
          <a:bodyPr spcFirstLastPara="1" wrap="square" lIns="91425" tIns="45700" rIns="91425" bIns="45700" anchor="t" anchorCtr="0">
            <a:normAutofit/>
          </a:bodyPr>
          <a:lstStyle/>
          <a:p>
            <a:pPr marL="742950" lvl="1" indent="-285750">
              <a:lnSpc>
                <a:spcPct val="80000"/>
              </a:lnSpc>
              <a:spcBef>
                <a:spcPts val="0"/>
              </a:spcBef>
              <a:buSzPts val="1960"/>
            </a:pPr>
            <a:r>
              <a:rPr lang="en-US" sz="1960" dirty="0"/>
              <a:t>https://</a:t>
            </a:r>
            <a:r>
              <a:rPr lang="en-US" sz="1960" dirty="0" err="1"/>
              <a:t>venturebeat.com</a:t>
            </a:r>
            <a:r>
              <a:rPr lang="en-US" sz="1960" dirty="0"/>
              <a:t>/2021/01/16/openais-text-to-image-engine-dall-e-is-a-powerful-visual-idea-generator/</a:t>
            </a:r>
            <a:endParaRPr sz="1960" dirty="0"/>
          </a:p>
        </p:txBody>
      </p:sp>
      <p:sp>
        <p:nvSpPr>
          <p:cNvPr id="158" name="Google Shape;15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59" name="Google Shape;159;p9"/>
          <p:cNvSpPr txBox="1"/>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dirty="0">
                <a:solidFill>
                  <a:srgbClr val="0000CC"/>
                </a:solidFill>
                <a:latin typeface="Calibri"/>
                <a:ea typeface="Calibri"/>
                <a:cs typeface="Calibri"/>
                <a:sym typeface="Calibri"/>
              </a:rPr>
              <a:t>Breakthroughs with neural networks</a:t>
            </a:r>
            <a:endParaRPr dirty="0"/>
          </a:p>
        </p:txBody>
      </p:sp>
      <p:pic>
        <p:nvPicPr>
          <p:cNvPr id="4" name="Picture 3" descr="Graphical user interface, application, website&#10;&#10;Description automatically generated">
            <a:extLst>
              <a:ext uri="{FF2B5EF4-FFF2-40B4-BE49-F238E27FC236}">
                <a16:creationId xmlns:a16="http://schemas.microsoft.com/office/drawing/2014/main" id="{6C61A339-85EF-084F-B446-686B8E1DB1A4}"/>
              </a:ext>
            </a:extLst>
          </p:cNvPr>
          <p:cNvPicPr>
            <a:picLocks noChangeAspect="1"/>
          </p:cNvPicPr>
          <p:nvPr/>
        </p:nvPicPr>
        <p:blipFill>
          <a:blip r:embed="rId3"/>
          <a:stretch>
            <a:fillRect/>
          </a:stretch>
        </p:blipFill>
        <p:spPr>
          <a:xfrm>
            <a:off x="1890324" y="1000397"/>
            <a:ext cx="5363352" cy="5095603"/>
          </a:xfrm>
          <a:prstGeom prst="rect">
            <a:avLst/>
          </a:prstGeom>
        </p:spPr>
      </p:pic>
    </p:spTree>
    <p:extLst>
      <p:ext uri="{BB962C8B-B14F-4D97-AF65-F5344CB8AC3E}">
        <p14:creationId xmlns:p14="http://schemas.microsoft.com/office/powerpoint/2010/main" val="133029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Successes with neural networks</a:t>
            </a:r>
            <a:endParaRPr/>
          </a:p>
        </p:txBody>
      </p:sp>
      <p:sp>
        <p:nvSpPr>
          <p:cNvPr id="167" name="Google Shape;16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And a variety of other problems:</a:t>
            </a:r>
            <a:endParaRPr/>
          </a:p>
          <a:p>
            <a:pPr marL="742950" lvl="1" indent="-285750" algn="l" rtl="0">
              <a:spcBef>
                <a:spcPts val="560"/>
              </a:spcBef>
              <a:spcAft>
                <a:spcPts val="0"/>
              </a:spcAft>
              <a:buClr>
                <a:schemeClr val="dk1"/>
              </a:buClr>
              <a:buSzPts val="2800"/>
              <a:buChar char="–"/>
            </a:pPr>
            <a:r>
              <a:rPr lang="en-US"/>
              <a:t>From art to astronomy to healthcare...</a:t>
            </a:r>
            <a:endParaRPr/>
          </a:p>
          <a:p>
            <a:pPr marL="742950" lvl="1" indent="-285750" algn="l" rtl="0">
              <a:spcBef>
                <a:spcPts val="560"/>
              </a:spcBef>
              <a:spcAft>
                <a:spcPts val="0"/>
              </a:spcAft>
              <a:buClr>
                <a:schemeClr val="dk1"/>
              </a:buClr>
              <a:buSzPts val="2800"/>
              <a:buChar char="–"/>
            </a:pPr>
            <a:r>
              <a:rPr lang="en-US"/>
              <a:t>and even predicting stock markets!</a:t>
            </a:r>
            <a:endParaRPr/>
          </a:p>
        </p:txBody>
      </p:sp>
      <p:sp>
        <p:nvSpPr>
          <p:cNvPr id="168" name="Google Shape;1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3959"/>
              <a:buFont typeface="Calibri"/>
              <a:buNone/>
            </a:pPr>
            <a:r>
              <a:rPr lang="en-US" sz="3959" b="1"/>
              <a:t>Neural Networks and the Job Market</a:t>
            </a:r>
            <a:endParaRPr/>
          </a:p>
        </p:txBody>
      </p:sp>
      <p:sp>
        <p:nvSpPr>
          <p:cNvPr id="174" name="Google Shape;174;p11"/>
          <p:cNvSpPr txBox="1">
            <a:spLocks noGrp="1"/>
          </p:cNvSpPr>
          <p:nvPr>
            <p:ph type="body" idx="1"/>
          </p:nvPr>
        </p:nvSpPr>
        <p:spPr>
          <a:xfrm>
            <a:off x="689620" y="5181600"/>
            <a:ext cx="380618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00000"/>
              </a:buClr>
              <a:buSzPts val="2720"/>
              <a:buNone/>
            </a:pPr>
            <a:r>
              <a:rPr lang="en-US" sz="2720">
                <a:solidFill>
                  <a:srgbClr val="C00000"/>
                </a:solidFill>
                <a:latin typeface="Comic Sans MS"/>
                <a:ea typeface="Comic Sans MS"/>
                <a:cs typeface="Comic Sans MS"/>
                <a:sym typeface="Comic Sans MS"/>
              </a:rPr>
              <a:t>This guy didn’t know about neural networks (a.k.a deep learning)</a:t>
            </a:r>
            <a:endParaRPr/>
          </a:p>
        </p:txBody>
      </p:sp>
      <p:pic>
        <p:nvPicPr>
          <p:cNvPr id="175" name="Google Shape;175;p11" descr="C:\Users\bhiksha\Dropbox\docs\courses\deepnet\spring2017\unemployment-clipart-042-unemployed-man1.png"/>
          <p:cNvPicPr preferRelativeResize="0"/>
          <p:nvPr/>
        </p:nvPicPr>
        <p:blipFill rotWithShape="1">
          <a:blip r:embed="rId3">
            <a:alphaModFix/>
          </a:blip>
          <a:srcRect/>
          <a:stretch/>
        </p:blipFill>
        <p:spPr>
          <a:xfrm>
            <a:off x="914400" y="1524000"/>
            <a:ext cx="2961395" cy="3199657"/>
          </a:xfrm>
          <a:prstGeom prst="rect">
            <a:avLst/>
          </a:prstGeom>
          <a:noFill/>
          <a:ln>
            <a:noFill/>
          </a:ln>
        </p:spPr>
      </p:pic>
      <p:sp>
        <p:nvSpPr>
          <p:cNvPr id="176" name="Google Shape;176;p11"/>
          <p:cNvSpPr txBox="1"/>
          <p:nvPr/>
        </p:nvSpPr>
        <p:spPr>
          <a:xfrm>
            <a:off x="5181600" y="5181600"/>
            <a:ext cx="3806180" cy="1524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CC"/>
              </a:buClr>
              <a:buSzPts val="2720"/>
              <a:buFont typeface="Arial"/>
              <a:buNone/>
            </a:pPr>
            <a:r>
              <a:rPr lang="en-US" sz="2720">
                <a:solidFill>
                  <a:srgbClr val="0000CC"/>
                </a:solidFill>
                <a:latin typeface="Comic Sans MS"/>
                <a:ea typeface="Comic Sans MS"/>
                <a:cs typeface="Comic Sans MS"/>
                <a:sym typeface="Comic Sans MS"/>
              </a:rPr>
              <a:t>This guy learned about neural networks (a.k.a deep learning)</a:t>
            </a:r>
            <a:endParaRPr/>
          </a:p>
        </p:txBody>
      </p:sp>
      <p:pic>
        <p:nvPicPr>
          <p:cNvPr id="177" name="Google Shape;177;p11" descr="C:\Users\bhiksha\Dropbox\docs\courses\deepnet\spring2017\employed.png"/>
          <p:cNvPicPr preferRelativeResize="0"/>
          <p:nvPr/>
        </p:nvPicPr>
        <p:blipFill rotWithShape="1">
          <a:blip r:embed="rId4">
            <a:alphaModFix/>
          </a:blip>
          <a:srcRect l="6" t="1" r="68994" b="46665"/>
          <a:stretch/>
        </p:blipFill>
        <p:spPr>
          <a:xfrm>
            <a:off x="5075687" y="1524000"/>
            <a:ext cx="3306313" cy="3199657"/>
          </a:xfrm>
          <a:prstGeom prst="rect">
            <a:avLst/>
          </a:prstGeom>
          <a:noFill/>
          <a:ln>
            <a:noFill/>
          </a:ln>
        </p:spPr>
      </p:pic>
      <p:sp>
        <p:nvSpPr>
          <p:cNvPr id="178" name="Google Shape;1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2288673"/>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93702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body" idx="1"/>
          </p:nvPr>
        </p:nvSpPr>
        <p:spPr>
          <a:xfrm>
            <a:off x="457200" y="14478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t>Understanding neural networks</a:t>
            </a:r>
            <a:endParaRPr dirty="0"/>
          </a:p>
          <a:p>
            <a:pPr marL="342900" lvl="0" indent="-342900" algn="l" rtl="0">
              <a:lnSpc>
                <a:spcPct val="100000"/>
              </a:lnSpc>
              <a:spcBef>
                <a:spcPts val="544"/>
              </a:spcBef>
              <a:spcAft>
                <a:spcPts val="0"/>
              </a:spcAft>
              <a:buClr>
                <a:schemeClr val="dk1"/>
              </a:buClr>
              <a:buSzPts val="2720"/>
              <a:buChar char="•"/>
            </a:pPr>
            <a:r>
              <a:rPr lang="en-US" sz="2720" dirty="0"/>
              <a:t>Comprehending the models that do the previously mentioned tasks</a:t>
            </a:r>
            <a:endParaRPr dirty="0"/>
          </a:p>
          <a:p>
            <a:pPr marL="742950" lvl="1" indent="-285750" algn="l" rtl="0">
              <a:lnSpc>
                <a:spcPct val="100000"/>
              </a:lnSpc>
              <a:spcBef>
                <a:spcPts val="476"/>
              </a:spcBef>
              <a:spcAft>
                <a:spcPts val="0"/>
              </a:spcAft>
              <a:buClr>
                <a:schemeClr val="dk1"/>
              </a:buClr>
              <a:buSzPts val="2380"/>
              <a:buChar char="–"/>
            </a:pPr>
            <a:r>
              <a:rPr lang="en-US" sz="2380" dirty="0"/>
              <a:t>And maybe build them</a:t>
            </a:r>
            <a:endParaRPr dirty="0"/>
          </a:p>
          <a:p>
            <a:pPr marL="342900" lvl="0" indent="-342900" algn="l" rtl="0">
              <a:lnSpc>
                <a:spcPct val="100000"/>
              </a:lnSpc>
              <a:spcBef>
                <a:spcPts val="544"/>
              </a:spcBef>
              <a:spcAft>
                <a:spcPts val="0"/>
              </a:spcAft>
              <a:buClr>
                <a:schemeClr val="dk1"/>
              </a:buClr>
              <a:buSzPts val="2720"/>
              <a:buChar char="•"/>
            </a:pPr>
            <a:r>
              <a:rPr lang="en-US" sz="2720" dirty="0"/>
              <a:t>Familiarity with some of the terminology</a:t>
            </a:r>
            <a:endParaRPr dirty="0"/>
          </a:p>
          <a:p>
            <a:pPr marL="742950" lvl="1" indent="-285750" algn="l" rtl="0">
              <a:lnSpc>
                <a:spcPct val="100000"/>
              </a:lnSpc>
              <a:spcBef>
                <a:spcPts val="476"/>
              </a:spcBef>
              <a:spcAft>
                <a:spcPts val="0"/>
              </a:spcAft>
              <a:buClr>
                <a:schemeClr val="dk1"/>
              </a:buClr>
              <a:buSzPts val="2380"/>
              <a:buChar char="–"/>
            </a:pPr>
            <a:r>
              <a:rPr lang="en-US" sz="2380" dirty="0"/>
              <a:t>What are these:</a:t>
            </a:r>
            <a:endParaRPr dirty="0"/>
          </a:p>
          <a:p>
            <a:pPr marL="1143000" lvl="2" indent="-228600" algn="l" rtl="0">
              <a:lnSpc>
                <a:spcPct val="100000"/>
              </a:lnSpc>
              <a:spcBef>
                <a:spcPts val="408"/>
              </a:spcBef>
              <a:spcAft>
                <a:spcPts val="0"/>
              </a:spcAft>
              <a:buClr>
                <a:schemeClr val="dk1"/>
              </a:buClr>
              <a:buSzPts val="2040"/>
              <a:buChar char="•"/>
            </a:pPr>
            <a:r>
              <a:rPr lang="en-US" sz="2040" dirty="0"/>
              <a:t>http://</a:t>
            </a:r>
            <a:r>
              <a:rPr lang="en-US" sz="2040" dirty="0" err="1"/>
              <a:t>www.datasciencecentral.com</a:t>
            </a:r>
            <a:r>
              <a:rPr lang="en-US" sz="2040" dirty="0"/>
              <a:t>/profiles/blogs/concise-visual-summary-of-deep-learning-architectures</a:t>
            </a:r>
            <a:endParaRPr dirty="0"/>
          </a:p>
          <a:p>
            <a:pPr marL="342900" lvl="0" indent="-342900" algn="l" rtl="0">
              <a:lnSpc>
                <a:spcPct val="100000"/>
              </a:lnSpc>
              <a:spcBef>
                <a:spcPts val="544"/>
              </a:spcBef>
              <a:spcAft>
                <a:spcPts val="0"/>
              </a:spcAft>
              <a:buClr>
                <a:schemeClr val="dk1"/>
              </a:buClr>
              <a:buSzPts val="2720"/>
              <a:buChar char="•"/>
            </a:pPr>
            <a:r>
              <a:rPr lang="en-US" sz="2720" dirty="0"/>
              <a:t>Fearlessly design, build and train networks for various tasks</a:t>
            </a:r>
            <a:endParaRPr dirty="0"/>
          </a:p>
          <a:p>
            <a:pPr marL="1600200" lvl="3" indent="-120650" algn="l" rtl="0">
              <a:lnSpc>
                <a:spcPct val="100000"/>
              </a:lnSpc>
              <a:spcBef>
                <a:spcPts val="340"/>
              </a:spcBef>
              <a:spcAft>
                <a:spcPts val="0"/>
              </a:spcAft>
              <a:buClr>
                <a:schemeClr val="dk1"/>
              </a:buClr>
              <a:buSzPts val="1700"/>
              <a:buNone/>
            </a:pPr>
            <a:endParaRPr sz="1700" dirty="0"/>
          </a:p>
          <a:p>
            <a:pPr marL="342900" lvl="0" indent="-342900" algn="l" rtl="0">
              <a:lnSpc>
                <a:spcPct val="100000"/>
              </a:lnSpc>
              <a:spcBef>
                <a:spcPts val="544"/>
              </a:spcBef>
              <a:spcAft>
                <a:spcPts val="0"/>
              </a:spcAft>
              <a:buClr>
                <a:schemeClr val="dk1"/>
              </a:buClr>
              <a:buSzPts val="2720"/>
              <a:buChar char="•"/>
            </a:pPr>
            <a:r>
              <a:rPr lang="en-US" sz="2720" i="1" dirty="0"/>
              <a:t>You will not become an expert in one course</a:t>
            </a:r>
            <a:endParaRPr dirty="0"/>
          </a:p>
        </p:txBody>
      </p:sp>
      <p:sp>
        <p:nvSpPr>
          <p:cNvPr id="184" name="Google Shape;1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85" name="Google Shape;185;p12"/>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400"/>
              <a:buFont typeface="Calibri"/>
              <a:buNone/>
            </a:pPr>
            <a:r>
              <a:rPr lang="en-US" sz="4400" b="1" dirty="0">
                <a:solidFill>
                  <a:srgbClr val="0000CC"/>
                </a:solidFill>
                <a:latin typeface="Calibri"/>
                <a:ea typeface="Calibri"/>
                <a:cs typeface="Calibri"/>
                <a:sym typeface="Calibri"/>
              </a:rPr>
              <a:t>Course Objectives: High level</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txBox="1">
            <a:spLocks noGrp="1"/>
          </p:cNvSpPr>
          <p:nvPr>
            <p:ph type="title"/>
          </p:nvPr>
        </p:nvSpPr>
        <p:spPr>
          <a:xfrm>
            <a:off x="457200" y="13026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dirty="0"/>
              <a:t>Course objectives: Mid level</a:t>
            </a:r>
            <a:endParaRPr dirty="0"/>
          </a:p>
        </p:txBody>
      </p:sp>
      <p:sp>
        <p:nvSpPr>
          <p:cNvPr id="191" name="Google Shape;191;p13"/>
          <p:cNvSpPr txBox="1">
            <a:spLocks noGrp="1"/>
          </p:cNvSpPr>
          <p:nvPr>
            <p:ph type="body" idx="1"/>
          </p:nvPr>
        </p:nvSpPr>
        <p:spPr>
          <a:xfrm>
            <a:off x="457200" y="1417638"/>
            <a:ext cx="8229600" cy="504198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240"/>
              <a:buChar char="•"/>
            </a:pPr>
            <a:r>
              <a:rPr lang="en-US" sz="2240" dirty="0"/>
              <a:t>Concepts</a:t>
            </a:r>
            <a:endParaRPr dirty="0"/>
          </a:p>
          <a:p>
            <a:pPr marL="742950" lvl="1" indent="-285750" algn="l" rtl="0">
              <a:spcBef>
                <a:spcPts val="392"/>
              </a:spcBef>
              <a:spcAft>
                <a:spcPts val="0"/>
              </a:spcAft>
              <a:buClr>
                <a:schemeClr val="dk1"/>
              </a:buClr>
              <a:buSzPts val="1960"/>
              <a:buChar char="–"/>
            </a:pPr>
            <a:r>
              <a:rPr lang="en-US" sz="1960" dirty="0"/>
              <a:t>Some historical perspective</a:t>
            </a:r>
            <a:endParaRPr dirty="0"/>
          </a:p>
          <a:p>
            <a:pPr marL="742950" lvl="1" indent="-285750" algn="l" rtl="0">
              <a:spcBef>
                <a:spcPts val="392"/>
              </a:spcBef>
              <a:spcAft>
                <a:spcPts val="0"/>
              </a:spcAft>
              <a:buClr>
                <a:schemeClr val="dk1"/>
              </a:buClr>
              <a:buSzPts val="1960"/>
              <a:buChar char="–"/>
            </a:pPr>
            <a:r>
              <a:rPr lang="en-US" sz="1960" dirty="0"/>
              <a:t>Types of neural networks and underlying ideas</a:t>
            </a:r>
            <a:endParaRPr dirty="0"/>
          </a:p>
          <a:p>
            <a:pPr marL="742950" lvl="1" indent="-285750" algn="l" rtl="0">
              <a:spcBef>
                <a:spcPts val="392"/>
              </a:spcBef>
              <a:spcAft>
                <a:spcPts val="0"/>
              </a:spcAft>
              <a:buClr>
                <a:schemeClr val="dk1"/>
              </a:buClr>
              <a:buSzPts val="1960"/>
              <a:buChar char="–"/>
            </a:pPr>
            <a:r>
              <a:rPr lang="en-US" sz="1960" dirty="0"/>
              <a:t>Learning in neural networks</a:t>
            </a:r>
            <a:endParaRPr dirty="0"/>
          </a:p>
          <a:p>
            <a:pPr marL="1143000" lvl="2" indent="-228600" algn="l" rtl="0">
              <a:spcBef>
                <a:spcPts val="336"/>
              </a:spcBef>
              <a:spcAft>
                <a:spcPts val="0"/>
              </a:spcAft>
              <a:buClr>
                <a:schemeClr val="dk1"/>
              </a:buClr>
              <a:buSzPts val="1679"/>
              <a:buChar char="•"/>
            </a:pPr>
            <a:r>
              <a:rPr lang="en-US" sz="1679" dirty="0"/>
              <a:t>Training, concepts, practical issues</a:t>
            </a:r>
            <a:endParaRPr dirty="0"/>
          </a:p>
          <a:p>
            <a:pPr marL="742950" lvl="1" indent="-285750" algn="l" rtl="0">
              <a:spcBef>
                <a:spcPts val="392"/>
              </a:spcBef>
              <a:spcAft>
                <a:spcPts val="0"/>
              </a:spcAft>
              <a:buClr>
                <a:schemeClr val="dk1"/>
              </a:buClr>
              <a:buSzPts val="1960"/>
              <a:buChar char="–"/>
            </a:pPr>
            <a:r>
              <a:rPr lang="en-US" sz="1960" dirty="0"/>
              <a:t>Architectures and applications</a:t>
            </a:r>
            <a:endParaRPr dirty="0"/>
          </a:p>
          <a:p>
            <a:pPr marL="742950" lvl="1" indent="-285750" algn="l" rtl="0">
              <a:spcBef>
                <a:spcPts val="392"/>
              </a:spcBef>
              <a:spcAft>
                <a:spcPts val="0"/>
              </a:spcAft>
              <a:buClr>
                <a:schemeClr val="dk1"/>
              </a:buClr>
              <a:buSzPts val="1960"/>
              <a:buChar char="–"/>
            </a:pPr>
            <a:r>
              <a:rPr lang="en-US" sz="1960" dirty="0"/>
              <a:t>Will try to maintain balance between squiggles and concepts </a:t>
            </a:r>
            <a:br>
              <a:rPr lang="en-US" sz="1960" dirty="0"/>
            </a:br>
            <a:r>
              <a:rPr lang="en-US" sz="1960" dirty="0"/>
              <a:t>(concept &gt;&gt; squiggle)</a:t>
            </a:r>
            <a:endParaRPr dirty="0"/>
          </a:p>
          <a:p>
            <a:pPr marL="1143000" lvl="2" indent="-121919" algn="l" rtl="0">
              <a:spcBef>
                <a:spcPts val="336"/>
              </a:spcBef>
              <a:spcAft>
                <a:spcPts val="0"/>
              </a:spcAft>
              <a:buClr>
                <a:schemeClr val="dk1"/>
              </a:buClr>
              <a:buSzPts val="1680"/>
              <a:buNone/>
            </a:pPr>
            <a:endParaRPr sz="1679" dirty="0"/>
          </a:p>
          <a:p>
            <a:pPr marL="342900" lvl="0" indent="-342900" algn="l" rtl="0">
              <a:spcBef>
                <a:spcPts val="448"/>
              </a:spcBef>
              <a:spcAft>
                <a:spcPts val="0"/>
              </a:spcAft>
              <a:buClr>
                <a:schemeClr val="dk1"/>
              </a:buClr>
              <a:buSzPts val="2240"/>
              <a:buChar char="•"/>
            </a:pPr>
            <a:r>
              <a:rPr lang="en-US" sz="2240" dirty="0"/>
              <a:t>Practical</a:t>
            </a:r>
            <a:endParaRPr dirty="0"/>
          </a:p>
          <a:p>
            <a:pPr marL="742950" lvl="1" indent="-285750" algn="l" rtl="0">
              <a:spcBef>
                <a:spcPts val="392"/>
              </a:spcBef>
              <a:spcAft>
                <a:spcPts val="0"/>
              </a:spcAft>
              <a:buClr>
                <a:schemeClr val="dk1"/>
              </a:buClr>
              <a:buSzPts val="1960"/>
              <a:buChar char="–"/>
            </a:pPr>
            <a:r>
              <a:rPr lang="en-US" sz="1960" dirty="0"/>
              <a:t>Familiarity with training</a:t>
            </a:r>
            <a:endParaRPr dirty="0"/>
          </a:p>
          <a:p>
            <a:pPr marL="742950" lvl="1" indent="-285750" algn="l" rtl="0">
              <a:spcBef>
                <a:spcPts val="392"/>
              </a:spcBef>
              <a:spcAft>
                <a:spcPts val="0"/>
              </a:spcAft>
              <a:buClr>
                <a:schemeClr val="dk1"/>
              </a:buClr>
              <a:buSzPts val="1960"/>
              <a:buChar char="–"/>
            </a:pPr>
            <a:r>
              <a:rPr lang="en-US" sz="1960" dirty="0"/>
              <a:t>Implement various neural network architectures</a:t>
            </a:r>
            <a:endParaRPr dirty="0"/>
          </a:p>
          <a:p>
            <a:pPr marL="742950" lvl="1" indent="-285750" algn="l" rtl="0">
              <a:spcBef>
                <a:spcPts val="392"/>
              </a:spcBef>
              <a:spcAft>
                <a:spcPts val="0"/>
              </a:spcAft>
              <a:buClr>
                <a:schemeClr val="dk1"/>
              </a:buClr>
              <a:buSzPts val="1960"/>
              <a:buChar char="–"/>
            </a:pPr>
            <a:r>
              <a:rPr lang="en-US" sz="1960" dirty="0"/>
              <a:t>Implement state-of-art solutions for some problems</a:t>
            </a:r>
            <a:endParaRPr dirty="0"/>
          </a:p>
          <a:p>
            <a:pPr marL="1600200" lvl="3" indent="-139700" algn="l" rtl="0">
              <a:spcBef>
                <a:spcPts val="280"/>
              </a:spcBef>
              <a:spcAft>
                <a:spcPts val="0"/>
              </a:spcAft>
              <a:buClr>
                <a:schemeClr val="dk1"/>
              </a:buClr>
              <a:buSzPts val="1400"/>
              <a:buNone/>
            </a:pPr>
            <a:endParaRPr sz="1400" dirty="0"/>
          </a:p>
          <a:p>
            <a:pPr marL="342900" lvl="0" indent="-342900" algn="l" rtl="0">
              <a:spcBef>
                <a:spcPts val="448"/>
              </a:spcBef>
              <a:spcAft>
                <a:spcPts val="0"/>
              </a:spcAft>
              <a:buClr>
                <a:schemeClr val="dk1"/>
              </a:buClr>
              <a:buSzPts val="2240"/>
              <a:buChar char="•"/>
            </a:pPr>
            <a:r>
              <a:rPr lang="en-US" sz="2240" dirty="0"/>
              <a:t>Overall: Set you up for further research/work in your research area</a:t>
            </a:r>
            <a:endParaRPr dirty="0"/>
          </a:p>
        </p:txBody>
      </p:sp>
      <p:sp>
        <p:nvSpPr>
          <p:cNvPr id="192" name="Google Shape;19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52400" y="76200"/>
            <a:ext cx="89154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learning objectives: </a:t>
            </a:r>
            <a:r>
              <a:rPr lang="en-US" b="1">
                <a:solidFill>
                  <a:srgbClr val="C00000"/>
                </a:solidFill>
              </a:rPr>
              <a:t>Topics</a:t>
            </a:r>
            <a:endParaRPr/>
          </a:p>
        </p:txBody>
      </p:sp>
      <p:sp>
        <p:nvSpPr>
          <p:cNvPr id="199" name="Google Shape;199;p14"/>
          <p:cNvSpPr txBox="1">
            <a:spLocks noGrp="1"/>
          </p:cNvSpPr>
          <p:nvPr>
            <p:ph type="body" idx="1"/>
          </p:nvPr>
        </p:nvSpPr>
        <p:spPr>
          <a:xfrm>
            <a:off x="457200" y="1219200"/>
            <a:ext cx="8229600" cy="54102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240"/>
              <a:buChar char="•"/>
            </a:pPr>
            <a:r>
              <a:rPr lang="en-US" sz="2240" dirty="0"/>
              <a:t>Basic network formalisms:</a:t>
            </a:r>
            <a:endParaRPr dirty="0"/>
          </a:p>
          <a:p>
            <a:pPr marL="742950" lvl="1" indent="-285750" algn="l" rtl="0">
              <a:lnSpc>
                <a:spcPct val="80000"/>
              </a:lnSpc>
              <a:spcBef>
                <a:spcPts val="392"/>
              </a:spcBef>
              <a:spcAft>
                <a:spcPts val="0"/>
              </a:spcAft>
              <a:buClr>
                <a:schemeClr val="dk1"/>
              </a:buClr>
              <a:buSzPts val="1960"/>
              <a:buChar char="–"/>
            </a:pPr>
            <a:r>
              <a:rPr lang="en-US" sz="1960" dirty="0"/>
              <a:t>MLPs</a:t>
            </a:r>
            <a:endParaRPr dirty="0"/>
          </a:p>
          <a:p>
            <a:pPr marL="742950" lvl="1" indent="-285750" algn="l" rtl="0">
              <a:lnSpc>
                <a:spcPct val="80000"/>
              </a:lnSpc>
              <a:spcBef>
                <a:spcPts val="392"/>
              </a:spcBef>
              <a:spcAft>
                <a:spcPts val="0"/>
              </a:spcAft>
              <a:buClr>
                <a:schemeClr val="dk1"/>
              </a:buClr>
              <a:buSzPts val="1960"/>
              <a:buChar char="–"/>
            </a:pPr>
            <a:r>
              <a:rPr lang="en-US" sz="1960" dirty="0"/>
              <a:t>Convolutional networks</a:t>
            </a:r>
            <a:endParaRPr dirty="0"/>
          </a:p>
          <a:p>
            <a:pPr marL="742950" lvl="1" indent="-285750" algn="l" rtl="0">
              <a:lnSpc>
                <a:spcPct val="80000"/>
              </a:lnSpc>
              <a:spcBef>
                <a:spcPts val="392"/>
              </a:spcBef>
              <a:spcAft>
                <a:spcPts val="0"/>
              </a:spcAft>
              <a:buClr>
                <a:schemeClr val="dk1"/>
              </a:buClr>
              <a:buSzPts val="1960"/>
              <a:buChar char="–"/>
            </a:pPr>
            <a:r>
              <a:rPr lang="en-US" sz="1960" dirty="0"/>
              <a:t>Recurrent networks</a:t>
            </a:r>
            <a:endParaRPr dirty="0"/>
          </a:p>
          <a:p>
            <a:pPr marL="742950" lvl="1" indent="-285750" algn="l" rtl="0">
              <a:lnSpc>
                <a:spcPct val="80000"/>
              </a:lnSpc>
              <a:spcBef>
                <a:spcPts val="392"/>
              </a:spcBef>
              <a:spcAft>
                <a:spcPts val="0"/>
              </a:spcAft>
              <a:buClr>
                <a:schemeClr val="dk1"/>
              </a:buClr>
              <a:buSzPts val="1960"/>
              <a:buChar char="–"/>
            </a:pPr>
            <a:r>
              <a:rPr lang="en-US" sz="1960" dirty="0"/>
              <a:t>Boltzmann machines</a:t>
            </a:r>
            <a:endParaRPr dirty="0"/>
          </a:p>
          <a:p>
            <a:pPr marL="1600200" lvl="3" indent="-139700" algn="l" rtl="0">
              <a:lnSpc>
                <a:spcPct val="80000"/>
              </a:lnSpc>
              <a:spcBef>
                <a:spcPts val="280"/>
              </a:spcBef>
              <a:spcAft>
                <a:spcPts val="0"/>
              </a:spcAft>
              <a:buClr>
                <a:schemeClr val="dk1"/>
              </a:buClr>
              <a:buSzPts val="1400"/>
              <a:buNone/>
            </a:pPr>
            <a:endParaRPr sz="1400" dirty="0"/>
          </a:p>
          <a:p>
            <a:pPr marL="342900" lvl="0" indent="-342900" algn="l" rtl="0">
              <a:lnSpc>
                <a:spcPct val="80000"/>
              </a:lnSpc>
              <a:spcBef>
                <a:spcPts val="448"/>
              </a:spcBef>
              <a:spcAft>
                <a:spcPts val="0"/>
              </a:spcAft>
              <a:buClr>
                <a:schemeClr val="dk1"/>
              </a:buClr>
              <a:buSzPts val="2240"/>
              <a:buChar char="•"/>
            </a:pPr>
            <a:r>
              <a:rPr lang="en-US" sz="2240" dirty="0"/>
              <a:t>Some advanced formalisms</a:t>
            </a:r>
            <a:endParaRPr dirty="0"/>
          </a:p>
          <a:p>
            <a:pPr marL="742950" lvl="1" indent="-285750" algn="l" rtl="0">
              <a:lnSpc>
                <a:spcPct val="80000"/>
              </a:lnSpc>
              <a:spcBef>
                <a:spcPts val="392"/>
              </a:spcBef>
              <a:spcAft>
                <a:spcPts val="0"/>
              </a:spcAft>
              <a:buClr>
                <a:schemeClr val="dk1"/>
              </a:buClr>
              <a:buSzPts val="1960"/>
              <a:buChar char="–"/>
            </a:pPr>
            <a:r>
              <a:rPr lang="en-US" sz="1960" dirty="0"/>
              <a:t>Generative models: VAEs</a:t>
            </a:r>
            <a:endParaRPr dirty="0"/>
          </a:p>
          <a:p>
            <a:pPr marL="742950" lvl="1" indent="-285750" algn="l" rtl="0">
              <a:lnSpc>
                <a:spcPct val="80000"/>
              </a:lnSpc>
              <a:spcBef>
                <a:spcPts val="392"/>
              </a:spcBef>
              <a:spcAft>
                <a:spcPts val="0"/>
              </a:spcAft>
              <a:buClr>
                <a:schemeClr val="dk1"/>
              </a:buClr>
              <a:buSzPts val="1960"/>
              <a:buChar char="–"/>
            </a:pPr>
            <a:r>
              <a:rPr lang="en-US" sz="1960" dirty="0"/>
              <a:t>Adversarial models: GANs</a:t>
            </a:r>
            <a:endParaRPr dirty="0"/>
          </a:p>
          <a:p>
            <a:pPr marL="2057400" lvl="4" indent="-139700" algn="l" rtl="0">
              <a:lnSpc>
                <a:spcPct val="80000"/>
              </a:lnSpc>
              <a:spcBef>
                <a:spcPts val="280"/>
              </a:spcBef>
              <a:spcAft>
                <a:spcPts val="0"/>
              </a:spcAft>
              <a:buClr>
                <a:schemeClr val="dk1"/>
              </a:buClr>
              <a:buSzPts val="1400"/>
              <a:buNone/>
            </a:pPr>
            <a:endParaRPr sz="1400" dirty="0"/>
          </a:p>
          <a:p>
            <a:pPr marL="342900" lvl="0" indent="-342900" algn="l" rtl="0">
              <a:lnSpc>
                <a:spcPct val="80000"/>
              </a:lnSpc>
              <a:spcBef>
                <a:spcPts val="448"/>
              </a:spcBef>
              <a:spcAft>
                <a:spcPts val="0"/>
              </a:spcAft>
              <a:buClr>
                <a:schemeClr val="dk1"/>
              </a:buClr>
              <a:buSzPts val="2240"/>
              <a:buChar char="•"/>
            </a:pPr>
            <a:r>
              <a:rPr lang="en-US" sz="2240" dirty="0"/>
              <a:t>Topics we will touch upon:</a:t>
            </a:r>
            <a:endParaRPr dirty="0"/>
          </a:p>
          <a:p>
            <a:pPr marL="742950" lvl="1" indent="-285750" algn="l" rtl="0">
              <a:lnSpc>
                <a:spcPct val="80000"/>
              </a:lnSpc>
              <a:spcBef>
                <a:spcPts val="392"/>
              </a:spcBef>
              <a:spcAft>
                <a:spcPts val="0"/>
              </a:spcAft>
              <a:buClr>
                <a:schemeClr val="dk1"/>
              </a:buClr>
              <a:buSzPts val="1960"/>
              <a:buChar char="–"/>
            </a:pPr>
            <a:r>
              <a:rPr lang="en-US" sz="1960" dirty="0"/>
              <a:t>Computer vision: recognizing images</a:t>
            </a:r>
            <a:endParaRPr dirty="0"/>
          </a:p>
          <a:p>
            <a:pPr marL="742950" lvl="1" indent="-285750" algn="l" rtl="0">
              <a:lnSpc>
                <a:spcPct val="80000"/>
              </a:lnSpc>
              <a:spcBef>
                <a:spcPts val="392"/>
              </a:spcBef>
              <a:spcAft>
                <a:spcPts val="0"/>
              </a:spcAft>
              <a:buClr>
                <a:schemeClr val="dk1"/>
              </a:buClr>
              <a:buSzPts val="1960"/>
              <a:buChar char="–"/>
            </a:pPr>
            <a:r>
              <a:rPr lang="en-US" sz="1960" dirty="0"/>
              <a:t>Text processing: modelling and generating language</a:t>
            </a:r>
            <a:endParaRPr dirty="0"/>
          </a:p>
          <a:p>
            <a:pPr marL="742950" lvl="1" indent="-285750" algn="l" rtl="0">
              <a:lnSpc>
                <a:spcPct val="80000"/>
              </a:lnSpc>
              <a:spcBef>
                <a:spcPts val="392"/>
              </a:spcBef>
              <a:spcAft>
                <a:spcPts val="0"/>
              </a:spcAft>
              <a:buClr>
                <a:schemeClr val="dk1"/>
              </a:buClr>
              <a:buSzPts val="1960"/>
              <a:buChar char="–"/>
            </a:pPr>
            <a:r>
              <a:rPr lang="en-US" sz="1960" dirty="0"/>
              <a:t>Machine translation: Sequence to sequence modelling</a:t>
            </a:r>
            <a:endParaRPr dirty="0"/>
          </a:p>
          <a:p>
            <a:pPr marL="742950" lvl="1" indent="-285750" algn="l" rtl="0">
              <a:lnSpc>
                <a:spcPct val="80000"/>
              </a:lnSpc>
              <a:spcBef>
                <a:spcPts val="392"/>
              </a:spcBef>
              <a:spcAft>
                <a:spcPts val="0"/>
              </a:spcAft>
              <a:buClr>
                <a:schemeClr val="dk1"/>
              </a:buClr>
              <a:buSzPts val="1960"/>
              <a:buChar char="–"/>
            </a:pPr>
            <a:r>
              <a:rPr lang="en-US" sz="1960" dirty="0"/>
              <a:t>Modelling distributions and generating data</a:t>
            </a:r>
            <a:endParaRPr dirty="0"/>
          </a:p>
          <a:p>
            <a:pPr marL="742950" lvl="1" indent="-285750" algn="l" rtl="0">
              <a:lnSpc>
                <a:spcPct val="80000"/>
              </a:lnSpc>
              <a:spcBef>
                <a:spcPts val="392"/>
              </a:spcBef>
              <a:spcAft>
                <a:spcPts val="0"/>
              </a:spcAft>
              <a:buClr>
                <a:schemeClr val="dk1"/>
              </a:buClr>
              <a:buSzPts val="1960"/>
              <a:buChar char="–"/>
            </a:pPr>
            <a:r>
              <a:rPr lang="en-US" sz="1960" dirty="0"/>
              <a:t>Speech recognition</a:t>
            </a:r>
          </a:p>
          <a:p>
            <a:pPr marL="742950" lvl="1" indent="-285750" algn="l" rtl="0">
              <a:lnSpc>
                <a:spcPct val="80000"/>
              </a:lnSpc>
              <a:spcBef>
                <a:spcPts val="392"/>
              </a:spcBef>
              <a:spcAft>
                <a:spcPts val="0"/>
              </a:spcAft>
              <a:buClr>
                <a:schemeClr val="dk1"/>
              </a:buClr>
              <a:buSzPts val="1960"/>
              <a:buChar char="–"/>
            </a:pPr>
            <a:r>
              <a:rPr lang="en-US" sz="1960" dirty="0"/>
              <a:t>Wish list:  Reinforcement learning and games</a:t>
            </a:r>
            <a:endParaRPr dirty="0"/>
          </a:p>
        </p:txBody>
      </p:sp>
      <p:sp>
        <p:nvSpPr>
          <p:cNvPr id="200" name="Google Shape;20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Reading</a:t>
            </a:r>
            <a:endParaRPr/>
          </a:p>
        </p:txBody>
      </p:sp>
      <p:sp>
        <p:nvSpPr>
          <p:cNvPr id="206" name="Google Shape;206;p15"/>
          <p:cNvSpPr txBox="1">
            <a:spLocks noGrp="1"/>
          </p:cNvSpPr>
          <p:nvPr>
            <p:ph type="body" idx="1"/>
          </p:nvPr>
        </p:nvSpPr>
        <p:spPr>
          <a:xfrm>
            <a:off x="457200" y="14478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
                <a:schemeClr val="dk1"/>
              </a:buClr>
              <a:buSzPts val="3200"/>
              <a:buChar char="•"/>
            </a:pPr>
            <a:r>
              <a:rPr lang="en-US"/>
              <a:t>List of books on course webpage</a:t>
            </a:r>
            <a:endParaRPr/>
          </a:p>
          <a:p>
            <a:pPr marL="342900" lvl="0" indent="-342900" algn="l" rtl="0">
              <a:lnSpc>
                <a:spcPct val="120000"/>
              </a:lnSpc>
              <a:spcBef>
                <a:spcPts val="640"/>
              </a:spcBef>
              <a:spcAft>
                <a:spcPts val="0"/>
              </a:spcAft>
              <a:buClr>
                <a:schemeClr val="dk1"/>
              </a:buClr>
              <a:buSzPts val="3200"/>
              <a:buChar char="•"/>
            </a:pPr>
            <a:r>
              <a:rPr lang="en-US"/>
              <a:t>Additional reading material will also appear on the course pages</a:t>
            </a:r>
            <a:endParaRPr/>
          </a:p>
        </p:txBody>
      </p:sp>
      <p:sp>
        <p:nvSpPr>
          <p:cNvPr id="207" name="Google Shape;20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2775283"/>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28401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90561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6"/>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a:solidFill>
                  <a:srgbClr val="C00000"/>
                </a:solidFill>
              </a:rPr>
              <a:t>Instructors and TAs</a:t>
            </a:r>
            <a:endParaRPr/>
          </a:p>
        </p:txBody>
      </p:sp>
      <p:sp>
        <p:nvSpPr>
          <p:cNvPr id="213" name="Google Shape;213;p16"/>
          <p:cNvSpPr txBox="1">
            <a:spLocks noGrp="1"/>
          </p:cNvSpPr>
          <p:nvPr>
            <p:ph type="body" idx="1"/>
          </p:nvPr>
        </p:nvSpPr>
        <p:spPr>
          <a:xfrm>
            <a:off x="457200" y="1295400"/>
            <a:ext cx="8229600" cy="54102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480"/>
              <a:buChar char="•"/>
            </a:pPr>
            <a:r>
              <a:rPr lang="en-US" sz="2480" dirty="0"/>
              <a:t>Instructor: </a:t>
            </a:r>
            <a:r>
              <a:rPr lang="en-US" sz="2480" dirty="0" err="1"/>
              <a:t>Bhiksha</a:t>
            </a:r>
            <a:r>
              <a:rPr lang="en-US" sz="2480" dirty="0"/>
              <a:t> Raj</a:t>
            </a:r>
            <a:endParaRPr dirty="0"/>
          </a:p>
          <a:p>
            <a:pPr marL="742950" lvl="1" indent="-285750" algn="l" rtl="0">
              <a:lnSpc>
                <a:spcPct val="80000"/>
              </a:lnSpc>
              <a:spcBef>
                <a:spcPts val="434"/>
              </a:spcBef>
              <a:spcAft>
                <a:spcPts val="0"/>
              </a:spcAft>
              <a:buClr>
                <a:schemeClr val="dk1"/>
              </a:buClr>
              <a:buSzPts val="2170"/>
              <a:buChar char="–"/>
            </a:pPr>
            <a:r>
              <a:rPr lang="en-US" sz="2170" u="sng" dirty="0">
                <a:solidFill>
                  <a:schemeClr val="hlink"/>
                </a:solidFill>
                <a:hlinkClick r:id="rId3"/>
              </a:rPr>
              <a:t>bhiksha@cs.cmu.edu</a:t>
            </a:r>
            <a:endParaRPr sz="2170" dirty="0"/>
          </a:p>
          <a:p>
            <a:pPr marL="742950" lvl="1" indent="-285750" algn="l" rtl="0">
              <a:lnSpc>
                <a:spcPct val="80000"/>
              </a:lnSpc>
              <a:spcBef>
                <a:spcPts val="434"/>
              </a:spcBef>
              <a:spcAft>
                <a:spcPts val="0"/>
              </a:spcAft>
              <a:buClr>
                <a:schemeClr val="dk1"/>
              </a:buClr>
              <a:buSzPts val="2170"/>
              <a:buChar char="–"/>
            </a:pPr>
            <a:r>
              <a:rPr lang="en-US" sz="2170" dirty="0"/>
              <a:t>x8-9826</a:t>
            </a:r>
            <a:endParaRPr dirty="0"/>
          </a:p>
          <a:p>
            <a:pPr marL="1143000" lvl="2" indent="-110489" algn="l" rtl="0">
              <a:lnSpc>
                <a:spcPct val="80000"/>
              </a:lnSpc>
              <a:spcBef>
                <a:spcPts val="372"/>
              </a:spcBef>
              <a:spcAft>
                <a:spcPts val="0"/>
              </a:spcAft>
              <a:buClr>
                <a:schemeClr val="dk1"/>
              </a:buClr>
              <a:buSzPts val="1860"/>
              <a:buNone/>
            </a:pPr>
            <a:endParaRPr sz="1860" dirty="0"/>
          </a:p>
          <a:p>
            <a:pPr marL="342900" lvl="0" indent="-342900" algn="l" rtl="0">
              <a:lnSpc>
                <a:spcPct val="80000"/>
              </a:lnSpc>
              <a:spcBef>
                <a:spcPts val="496"/>
              </a:spcBef>
              <a:spcAft>
                <a:spcPts val="0"/>
              </a:spcAft>
              <a:buClr>
                <a:schemeClr val="dk1"/>
              </a:buClr>
              <a:buSzPts val="2480"/>
              <a:buChar char="•"/>
            </a:pPr>
            <a:r>
              <a:rPr lang="en-US" sz="2480" dirty="0"/>
              <a:t>TAs:</a:t>
            </a:r>
            <a:endParaRPr dirty="0"/>
          </a:p>
          <a:p>
            <a:pPr marL="742950" lvl="1" indent="-285750" algn="l" rtl="0">
              <a:lnSpc>
                <a:spcPct val="80000"/>
              </a:lnSpc>
              <a:spcBef>
                <a:spcPts val="434"/>
              </a:spcBef>
              <a:spcAft>
                <a:spcPts val="0"/>
              </a:spcAft>
              <a:buClr>
                <a:schemeClr val="dk1"/>
              </a:buClr>
              <a:buSzPts val="2170"/>
              <a:buChar char="–"/>
            </a:pPr>
            <a:r>
              <a:rPr lang="en-US" sz="2170" dirty="0"/>
              <a:t>List of TAs, with email ids</a:t>
            </a:r>
            <a:br>
              <a:rPr lang="en-US" sz="2170" dirty="0"/>
            </a:br>
            <a:r>
              <a:rPr lang="en-US" sz="2170" dirty="0"/>
              <a:t>on course page</a:t>
            </a:r>
            <a:endParaRPr dirty="0"/>
          </a:p>
          <a:p>
            <a:pPr marL="742950" lvl="1" indent="-285750" algn="l" rtl="0">
              <a:lnSpc>
                <a:spcPct val="80000"/>
              </a:lnSpc>
              <a:spcBef>
                <a:spcPts val="434"/>
              </a:spcBef>
              <a:spcAft>
                <a:spcPts val="0"/>
              </a:spcAft>
              <a:buClr>
                <a:schemeClr val="dk1"/>
              </a:buClr>
              <a:buSzPts val="2170"/>
              <a:buChar char="–"/>
            </a:pPr>
            <a:r>
              <a:rPr lang="en-US" sz="2170" dirty="0"/>
              <a:t>We have TAs for the</a:t>
            </a:r>
            <a:endParaRPr dirty="0"/>
          </a:p>
          <a:p>
            <a:pPr marL="1143000" lvl="2" indent="-228600" algn="l" rtl="0">
              <a:lnSpc>
                <a:spcPct val="80000"/>
              </a:lnSpc>
              <a:spcBef>
                <a:spcPts val="372"/>
              </a:spcBef>
              <a:spcAft>
                <a:spcPts val="0"/>
              </a:spcAft>
              <a:buClr>
                <a:schemeClr val="dk1"/>
              </a:buClr>
              <a:buSzPts val="1860"/>
              <a:buChar char="•"/>
            </a:pPr>
            <a:r>
              <a:rPr lang="en-US" sz="1860" dirty="0"/>
              <a:t>Pitt Campus</a:t>
            </a:r>
            <a:endParaRPr dirty="0"/>
          </a:p>
          <a:p>
            <a:pPr marL="1143000" lvl="2" indent="-228600" algn="l" rtl="0">
              <a:lnSpc>
                <a:spcPct val="80000"/>
              </a:lnSpc>
              <a:spcBef>
                <a:spcPts val="372"/>
              </a:spcBef>
              <a:spcAft>
                <a:spcPts val="0"/>
              </a:spcAft>
              <a:buClr>
                <a:schemeClr val="dk1"/>
              </a:buClr>
              <a:buSzPts val="1860"/>
              <a:buChar char="•"/>
            </a:pPr>
            <a:r>
              <a:rPr lang="en-US" sz="1860" dirty="0"/>
              <a:t>Kigali, </a:t>
            </a:r>
            <a:endParaRPr dirty="0"/>
          </a:p>
          <a:p>
            <a:pPr marL="1143000" lvl="2" indent="-228600" algn="l" rtl="0">
              <a:lnSpc>
                <a:spcPct val="80000"/>
              </a:lnSpc>
              <a:spcBef>
                <a:spcPts val="372"/>
              </a:spcBef>
              <a:spcAft>
                <a:spcPts val="0"/>
              </a:spcAft>
              <a:buClr>
                <a:schemeClr val="dk1"/>
              </a:buClr>
              <a:buSzPts val="1860"/>
              <a:buChar char="•"/>
            </a:pPr>
            <a:r>
              <a:rPr lang="en-US" sz="1860" dirty="0"/>
              <a:t>Doha,</a:t>
            </a:r>
          </a:p>
          <a:p>
            <a:pPr marL="1143000" lvl="2" indent="-228600" algn="l" rtl="0">
              <a:lnSpc>
                <a:spcPct val="80000"/>
              </a:lnSpc>
              <a:spcBef>
                <a:spcPts val="372"/>
              </a:spcBef>
              <a:spcAft>
                <a:spcPts val="0"/>
              </a:spcAft>
              <a:buClr>
                <a:schemeClr val="dk1"/>
              </a:buClr>
              <a:buSzPts val="1860"/>
              <a:buChar char="•"/>
            </a:pPr>
            <a:r>
              <a:rPr lang="en-US" sz="1860" dirty="0"/>
              <a:t>China/India time zones</a:t>
            </a:r>
            <a:endParaRPr dirty="0"/>
          </a:p>
          <a:p>
            <a:pPr marL="742950" lvl="1" indent="-285750" algn="l" rtl="0">
              <a:lnSpc>
                <a:spcPct val="80000"/>
              </a:lnSpc>
              <a:spcBef>
                <a:spcPts val="434"/>
              </a:spcBef>
              <a:spcAft>
                <a:spcPts val="0"/>
              </a:spcAft>
              <a:buClr>
                <a:schemeClr val="dk1"/>
              </a:buClr>
              <a:buSzPts val="2170"/>
              <a:buChar char="–"/>
            </a:pPr>
            <a:r>
              <a:rPr lang="en-US" sz="2170" dirty="0"/>
              <a:t>Please approach your local TA first</a:t>
            </a:r>
            <a:endParaRPr dirty="0"/>
          </a:p>
          <a:p>
            <a:pPr marL="1600200" lvl="3" indent="-130175" algn="l" rtl="0">
              <a:lnSpc>
                <a:spcPct val="80000"/>
              </a:lnSpc>
              <a:spcBef>
                <a:spcPts val="310"/>
              </a:spcBef>
              <a:spcAft>
                <a:spcPts val="0"/>
              </a:spcAft>
              <a:buClr>
                <a:schemeClr val="dk1"/>
              </a:buClr>
              <a:buSzPts val="1550"/>
              <a:buNone/>
            </a:pPr>
            <a:endParaRPr sz="1550" dirty="0"/>
          </a:p>
          <a:p>
            <a:pPr marL="342900" lvl="0" indent="-342900" algn="l" rtl="0">
              <a:lnSpc>
                <a:spcPct val="80000"/>
              </a:lnSpc>
              <a:spcBef>
                <a:spcPts val="496"/>
              </a:spcBef>
              <a:spcAft>
                <a:spcPts val="0"/>
              </a:spcAft>
              <a:buClr>
                <a:schemeClr val="dk1"/>
              </a:buClr>
              <a:buSzPts val="2480"/>
              <a:buChar char="•"/>
            </a:pPr>
            <a:r>
              <a:rPr lang="en-US" sz="2480" dirty="0"/>
              <a:t>Office hours: On webpage</a:t>
            </a:r>
            <a:endParaRPr dirty="0"/>
          </a:p>
          <a:p>
            <a:pPr marL="1600200" lvl="3" indent="-130175" algn="l" rtl="0">
              <a:lnSpc>
                <a:spcPct val="80000"/>
              </a:lnSpc>
              <a:spcBef>
                <a:spcPts val="310"/>
              </a:spcBef>
              <a:spcAft>
                <a:spcPts val="0"/>
              </a:spcAft>
              <a:buClr>
                <a:schemeClr val="dk1"/>
              </a:buClr>
              <a:buSzPts val="1550"/>
              <a:buNone/>
            </a:pPr>
            <a:endParaRPr sz="1550" dirty="0"/>
          </a:p>
          <a:p>
            <a:pPr marL="342900" lvl="0" indent="-342900" algn="l" rtl="0">
              <a:lnSpc>
                <a:spcPct val="80000"/>
              </a:lnSpc>
              <a:spcBef>
                <a:spcPts val="496"/>
              </a:spcBef>
              <a:spcAft>
                <a:spcPts val="0"/>
              </a:spcAft>
              <a:buClr>
                <a:schemeClr val="dk1"/>
              </a:buClr>
              <a:buSzPts val="2480"/>
              <a:buChar char="•"/>
            </a:pPr>
            <a:r>
              <a:rPr lang="en-US" sz="2480" dirty="0"/>
              <a:t>http://</a:t>
            </a:r>
            <a:r>
              <a:rPr lang="en-US" sz="2480" dirty="0" err="1"/>
              <a:t>deeplearning.cs.cmu.edu</a:t>
            </a:r>
            <a:r>
              <a:rPr lang="en-US" sz="2480" dirty="0"/>
              <a:t>/</a:t>
            </a:r>
            <a:endParaRPr dirty="0"/>
          </a:p>
        </p:txBody>
      </p:sp>
      <p:sp>
        <p:nvSpPr>
          <p:cNvPr id="214" name="Google Shape;214;p16" descr="Image result for arnold schwarzenegger"/>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16" name="Google Shape;216;p16"/>
          <p:cNvPicPr preferRelativeResize="0"/>
          <p:nvPr/>
        </p:nvPicPr>
        <p:blipFill rotWithShape="1">
          <a:blip r:embed="rId4">
            <a:alphaModFix/>
          </a:blip>
          <a:srcRect/>
          <a:stretch/>
        </p:blipFill>
        <p:spPr>
          <a:xfrm>
            <a:off x="5105400" y="1524000"/>
            <a:ext cx="3324225" cy="292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Logistics: Lectures..</a:t>
            </a:r>
            <a:endParaRPr/>
          </a:p>
        </p:txBody>
      </p:sp>
      <p:sp>
        <p:nvSpPr>
          <p:cNvPr id="222" name="Google Shape;222;p17"/>
          <p:cNvSpPr txBox="1">
            <a:spLocks noGrp="1"/>
          </p:cNvSpPr>
          <p:nvPr>
            <p:ph type="body" idx="1"/>
          </p:nvPr>
        </p:nvSpPr>
        <p:spPr>
          <a:xfrm>
            <a:off x="457200" y="1447800"/>
            <a:ext cx="8229600" cy="48768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960"/>
              <a:buChar char="•"/>
            </a:pPr>
            <a:r>
              <a:rPr lang="en-US" sz="2960" dirty="0"/>
              <a:t>Class is entirely online</a:t>
            </a:r>
            <a:endParaRPr sz="1850" dirty="0"/>
          </a:p>
          <a:p>
            <a:pPr marL="342900" lvl="0" indent="-342900" algn="l" rtl="0">
              <a:lnSpc>
                <a:spcPct val="110000"/>
              </a:lnSpc>
              <a:spcBef>
                <a:spcPts val="592"/>
              </a:spcBef>
              <a:spcAft>
                <a:spcPts val="0"/>
              </a:spcAft>
              <a:buClr>
                <a:schemeClr val="dk1"/>
              </a:buClr>
              <a:buSzPts val="2960"/>
              <a:buChar char="•"/>
            </a:pPr>
            <a:r>
              <a:rPr lang="en-US" sz="2960" dirty="0"/>
              <a:t>Lectures are held over zoom</a:t>
            </a:r>
            <a:endParaRPr dirty="0"/>
          </a:p>
          <a:p>
            <a:pPr marL="342900" lvl="0" indent="-342900" algn="l" rtl="0">
              <a:lnSpc>
                <a:spcPct val="110000"/>
              </a:lnSpc>
              <a:spcBef>
                <a:spcPts val="592"/>
              </a:spcBef>
              <a:spcAft>
                <a:spcPts val="0"/>
              </a:spcAft>
              <a:buClr>
                <a:schemeClr val="dk1"/>
              </a:buClr>
              <a:buSzPts val="2960"/>
              <a:buChar char="•"/>
            </a:pPr>
            <a:r>
              <a:rPr lang="en-US" sz="2960" dirty="0"/>
              <a:t>Recordings will be posted</a:t>
            </a:r>
            <a:endParaRPr dirty="0"/>
          </a:p>
          <a:p>
            <a:pPr marL="342900" lvl="0" indent="-154940" algn="l" rtl="0">
              <a:lnSpc>
                <a:spcPct val="110000"/>
              </a:lnSpc>
              <a:spcBef>
                <a:spcPts val="592"/>
              </a:spcBef>
              <a:spcAft>
                <a:spcPts val="0"/>
              </a:spcAft>
              <a:buClr>
                <a:schemeClr val="dk1"/>
              </a:buClr>
              <a:buSzPts val="2960"/>
              <a:buNone/>
            </a:pPr>
            <a:endParaRPr sz="2960" dirty="0"/>
          </a:p>
          <a:p>
            <a:pPr marL="342900" lvl="0" indent="-342900" algn="l" rtl="0">
              <a:lnSpc>
                <a:spcPct val="110000"/>
              </a:lnSpc>
              <a:spcBef>
                <a:spcPts val="592"/>
              </a:spcBef>
              <a:spcAft>
                <a:spcPts val="0"/>
              </a:spcAft>
              <a:buClr>
                <a:schemeClr val="dk1"/>
              </a:buClr>
              <a:buSzPts val="2960"/>
              <a:buChar char="•"/>
            </a:pPr>
            <a:r>
              <a:rPr lang="en-US" sz="2960" dirty="0"/>
              <a:t>Important that you view the lectures</a:t>
            </a:r>
            <a:endParaRPr dirty="0"/>
          </a:p>
          <a:p>
            <a:pPr marL="742950" lvl="1" indent="-285750" algn="l" rtl="0">
              <a:lnSpc>
                <a:spcPct val="110000"/>
              </a:lnSpc>
              <a:spcBef>
                <a:spcPts val="518"/>
              </a:spcBef>
              <a:spcAft>
                <a:spcPts val="0"/>
              </a:spcAft>
              <a:buClr>
                <a:schemeClr val="dk1"/>
              </a:buClr>
              <a:buSzPts val="2590"/>
              <a:buChar char="–"/>
            </a:pPr>
            <a:r>
              <a:rPr lang="en-US" sz="2590" dirty="0"/>
              <a:t>Even if you think you know the topic</a:t>
            </a:r>
            <a:endParaRPr dirty="0"/>
          </a:p>
          <a:p>
            <a:pPr marL="742950" lvl="1" indent="-285750" algn="l" rtl="0">
              <a:lnSpc>
                <a:spcPct val="110000"/>
              </a:lnSpc>
              <a:spcBef>
                <a:spcPts val="518"/>
              </a:spcBef>
              <a:spcAft>
                <a:spcPts val="0"/>
              </a:spcAft>
              <a:buClr>
                <a:schemeClr val="dk1"/>
              </a:buClr>
              <a:buSzPts val="2590"/>
              <a:buChar char="–"/>
            </a:pPr>
            <a:r>
              <a:rPr lang="en-US" sz="2590" dirty="0"/>
              <a:t>Your marks depend on viewing lectures</a:t>
            </a:r>
          </a:p>
          <a:p>
            <a:pPr marL="742950" lvl="1" indent="-285750" algn="l" rtl="0">
              <a:lnSpc>
                <a:spcPct val="110000"/>
              </a:lnSpc>
              <a:spcBef>
                <a:spcPts val="518"/>
              </a:spcBef>
              <a:spcAft>
                <a:spcPts val="0"/>
              </a:spcAft>
              <a:buClr>
                <a:schemeClr val="dk1"/>
              </a:buClr>
              <a:buSzPts val="2590"/>
              <a:buChar char="–"/>
            </a:pPr>
            <a:r>
              <a:rPr lang="en-US" sz="2590" dirty="0"/>
              <a:t>We will monitor attendance (more on this later)</a:t>
            </a:r>
            <a:endParaRPr dirty="0"/>
          </a:p>
        </p:txBody>
      </p:sp>
      <p:sp>
        <p:nvSpPr>
          <p:cNvPr id="223" name="Google Shape;22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Additional Logistics</a:t>
            </a:r>
            <a:endParaRPr/>
          </a:p>
        </p:txBody>
      </p:sp>
      <p:sp>
        <p:nvSpPr>
          <p:cNvPr id="329" name="Google Shape;329;p32"/>
          <p:cNvSpPr txBox="1">
            <a:spLocks noGrp="1"/>
          </p:cNvSpPr>
          <p:nvPr>
            <p:ph type="body" idx="1"/>
          </p:nvPr>
        </p:nvSpPr>
        <p:spPr>
          <a:xfrm>
            <a:off x="457200" y="1143000"/>
            <a:ext cx="8229600" cy="5213350"/>
          </a:xfrm>
          <a:prstGeom prst="rect">
            <a:avLst/>
          </a:prstGeom>
          <a:noFill/>
          <a:ln>
            <a:noFill/>
          </a:ln>
        </p:spPr>
        <p:txBody>
          <a:bodyPr spcFirstLastPara="1" wrap="square" lIns="91425" tIns="45700" rIns="91425" bIns="45700" anchor="t" anchorCtr="0">
            <a:normAutofit/>
          </a:bodyPr>
          <a:lstStyle/>
          <a:p>
            <a:pPr marL="342900" lvl="0" indent="-342900" algn="l" rtl="0">
              <a:lnSpc>
                <a:spcPct val="120000"/>
              </a:lnSpc>
              <a:spcBef>
                <a:spcPts val="0"/>
              </a:spcBef>
              <a:spcAft>
                <a:spcPts val="0"/>
              </a:spcAft>
              <a:buClr>
                <a:schemeClr val="dk1"/>
              </a:buClr>
              <a:buSzPts val="3200"/>
              <a:buChar char="•"/>
            </a:pPr>
            <a:r>
              <a:rPr lang="en-US"/>
              <a:t>Discussions:</a:t>
            </a:r>
            <a:endParaRPr/>
          </a:p>
          <a:p>
            <a:pPr marL="742950" lvl="1" indent="-285750" algn="l" rtl="0">
              <a:lnSpc>
                <a:spcPct val="120000"/>
              </a:lnSpc>
              <a:spcBef>
                <a:spcPts val="560"/>
              </a:spcBef>
              <a:spcAft>
                <a:spcPts val="0"/>
              </a:spcAft>
              <a:buClr>
                <a:schemeClr val="dk1"/>
              </a:buClr>
              <a:buSzPts val="2800"/>
              <a:buChar char="–"/>
            </a:pPr>
            <a:r>
              <a:rPr lang="en-US"/>
              <a:t>On Piazza</a:t>
            </a:r>
            <a:endParaRPr/>
          </a:p>
          <a:p>
            <a:pPr marL="1600200" lvl="3" indent="-101600" algn="l" rtl="0">
              <a:lnSpc>
                <a:spcPct val="120000"/>
              </a:lnSpc>
              <a:spcBef>
                <a:spcPts val="400"/>
              </a:spcBef>
              <a:spcAft>
                <a:spcPts val="0"/>
              </a:spcAft>
              <a:buClr>
                <a:schemeClr val="dk1"/>
              </a:buClr>
              <a:buSzPts val="2000"/>
              <a:buNone/>
            </a:pPr>
            <a:endParaRPr/>
          </a:p>
          <a:p>
            <a:pPr marL="342900" lvl="0" indent="-342900" algn="l" rtl="0">
              <a:lnSpc>
                <a:spcPct val="120000"/>
              </a:lnSpc>
              <a:spcBef>
                <a:spcPts val="640"/>
              </a:spcBef>
              <a:spcAft>
                <a:spcPts val="0"/>
              </a:spcAft>
              <a:buClr>
                <a:schemeClr val="dk1"/>
              </a:buClr>
              <a:buSzPts val="3200"/>
              <a:buChar char="•"/>
            </a:pPr>
            <a:r>
              <a:rPr lang="en-US"/>
              <a:t>Compute infrastructure:</a:t>
            </a:r>
            <a:endParaRPr/>
          </a:p>
          <a:p>
            <a:pPr marL="742950" lvl="1" indent="-285750" algn="l" rtl="0">
              <a:lnSpc>
                <a:spcPct val="120000"/>
              </a:lnSpc>
              <a:spcBef>
                <a:spcPts val="560"/>
              </a:spcBef>
              <a:spcAft>
                <a:spcPts val="0"/>
              </a:spcAft>
              <a:buClr>
                <a:schemeClr val="dk1"/>
              </a:buClr>
              <a:buSzPts val="2800"/>
              <a:buChar char="–"/>
            </a:pPr>
            <a:r>
              <a:rPr lang="en-US"/>
              <a:t>Everyone gets Amazon tokens</a:t>
            </a:r>
            <a:endParaRPr/>
          </a:p>
          <a:p>
            <a:pPr marL="742950" lvl="1" indent="-285750" algn="l" rtl="0">
              <a:lnSpc>
                <a:spcPct val="120000"/>
              </a:lnSpc>
              <a:spcBef>
                <a:spcPts val="560"/>
              </a:spcBef>
              <a:spcAft>
                <a:spcPts val="0"/>
              </a:spcAft>
              <a:buClr>
                <a:schemeClr val="dk1"/>
              </a:buClr>
              <a:buSzPts val="2800"/>
              <a:buChar char="–"/>
            </a:pPr>
            <a:r>
              <a:rPr lang="en-US"/>
              <a:t>Initially a token for $50</a:t>
            </a:r>
            <a:endParaRPr/>
          </a:p>
          <a:p>
            <a:pPr marL="742950" lvl="1" indent="-285750" algn="l" rtl="0">
              <a:lnSpc>
                <a:spcPct val="120000"/>
              </a:lnSpc>
              <a:spcBef>
                <a:spcPts val="560"/>
              </a:spcBef>
              <a:spcAft>
                <a:spcPts val="0"/>
              </a:spcAft>
              <a:buClr>
                <a:schemeClr val="dk1"/>
              </a:buClr>
              <a:buSzPts val="2800"/>
              <a:buChar char="–"/>
            </a:pPr>
            <a:r>
              <a:rPr lang="en-US"/>
              <a:t>Can get additional tokens of $50 up to a total of $150</a:t>
            </a:r>
            <a:endParaRPr/>
          </a:p>
        </p:txBody>
      </p:sp>
      <p:sp>
        <p:nvSpPr>
          <p:cNvPr id="330" name="Google Shape;33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77892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330F-5060-4022-896F-2099BF6DFB9B}"/>
              </a:ext>
            </a:extLst>
          </p:cNvPr>
          <p:cNvSpPr>
            <a:spLocks noGrp="1"/>
          </p:cNvSpPr>
          <p:nvPr>
            <p:ph type="title"/>
          </p:nvPr>
        </p:nvSpPr>
        <p:spPr>
          <a:xfrm>
            <a:off x="457200" y="103777"/>
            <a:ext cx="8229600" cy="1143000"/>
          </a:xfrm>
        </p:spPr>
        <p:txBody>
          <a:bodyPr/>
          <a:lstStyle/>
          <a:p>
            <a:r>
              <a:rPr lang="en-US" b="1" dirty="0"/>
              <a:t>Lecture Attendance</a:t>
            </a:r>
          </a:p>
        </p:txBody>
      </p:sp>
      <p:sp>
        <p:nvSpPr>
          <p:cNvPr id="3" name="Text Placeholder 2">
            <a:extLst>
              <a:ext uri="{FF2B5EF4-FFF2-40B4-BE49-F238E27FC236}">
                <a16:creationId xmlns:a16="http://schemas.microsoft.com/office/drawing/2014/main" id="{0768A1C1-E3E9-455B-9FDC-1758000D4678}"/>
              </a:ext>
            </a:extLst>
          </p:cNvPr>
          <p:cNvSpPr>
            <a:spLocks noGrp="1"/>
          </p:cNvSpPr>
          <p:nvPr>
            <p:ph type="body" idx="1"/>
          </p:nvPr>
        </p:nvSpPr>
        <p:spPr>
          <a:xfrm>
            <a:off x="457200" y="1210246"/>
            <a:ext cx="8229600" cy="5318144"/>
          </a:xfrm>
        </p:spPr>
        <p:txBody>
          <a:bodyPr>
            <a:normAutofit fontScale="62500" lnSpcReduction="20000"/>
          </a:bodyPr>
          <a:lstStyle/>
          <a:p>
            <a:pPr>
              <a:lnSpc>
                <a:spcPct val="120000"/>
              </a:lnSpc>
            </a:pPr>
            <a:r>
              <a:rPr lang="en-US" dirty="0"/>
              <a:t>You get marks for attendance</a:t>
            </a:r>
          </a:p>
          <a:p>
            <a:pPr lvl="1">
              <a:lnSpc>
                <a:spcPct val="120000"/>
              </a:lnSpc>
            </a:pPr>
            <a:r>
              <a:rPr lang="en-US" dirty="0"/>
              <a:t>Our performance metrics over the semesters show a distinct correlation between attendance and course scores</a:t>
            </a:r>
          </a:p>
          <a:p>
            <a:pPr lvl="1">
              <a:lnSpc>
                <a:spcPct val="120000"/>
              </a:lnSpc>
            </a:pPr>
            <a:r>
              <a:rPr lang="en-US" dirty="0"/>
              <a:t>We also note a distinct </a:t>
            </a:r>
            <a:r>
              <a:rPr lang="en-US" i="1" dirty="0"/>
              <a:t>inverse </a:t>
            </a:r>
            <a:r>
              <a:rPr lang="en-US" dirty="0"/>
              <a:t>correlation between attendance and the amount of help you require on piazza and during office hours</a:t>
            </a:r>
          </a:p>
          <a:p>
            <a:pPr lvl="1">
              <a:lnSpc>
                <a:spcPct val="120000"/>
              </a:lnSpc>
            </a:pPr>
            <a:r>
              <a:rPr lang="en-US" dirty="0"/>
              <a:t>To encourage attendance, we assign 1 mark for attendance</a:t>
            </a:r>
          </a:p>
          <a:p>
            <a:pPr lvl="2">
              <a:lnSpc>
                <a:spcPct val="120000"/>
              </a:lnSpc>
            </a:pPr>
            <a:r>
              <a:rPr lang="en-US" dirty="0"/>
              <a:t>1% of your total grade for 11685/11785/18786</a:t>
            </a:r>
          </a:p>
          <a:p>
            <a:pPr lvl="2">
              <a:lnSpc>
                <a:spcPct val="120000"/>
              </a:lnSpc>
            </a:pPr>
            <a:r>
              <a:rPr lang="en-US" dirty="0"/>
              <a:t>1.3333% of your total grade for 11485</a:t>
            </a:r>
          </a:p>
          <a:p>
            <a:pPr lvl="2">
              <a:lnSpc>
                <a:spcPct val="120000"/>
              </a:lnSpc>
            </a:pPr>
            <a:r>
              <a:rPr lang="en-US" dirty="0"/>
              <a:t>This can be the difference between a B and an A</a:t>
            </a:r>
          </a:p>
          <a:p>
            <a:pPr lvl="3">
              <a:lnSpc>
                <a:spcPct val="120000"/>
              </a:lnSpc>
            </a:pPr>
            <a:endParaRPr lang="en-US" dirty="0"/>
          </a:p>
          <a:p>
            <a:pPr>
              <a:lnSpc>
                <a:spcPct val="120000"/>
              </a:lnSpc>
            </a:pPr>
            <a:r>
              <a:rPr lang="en-US" dirty="0"/>
              <a:t>We will track lecture attendance</a:t>
            </a:r>
          </a:p>
          <a:p>
            <a:pPr lvl="1">
              <a:lnSpc>
                <a:spcPct val="120000"/>
              </a:lnSpc>
            </a:pPr>
            <a:r>
              <a:rPr lang="en-US" dirty="0"/>
              <a:t>You must either attend the zoom lectures in real time or watch the videos uploaded to </a:t>
            </a:r>
            <a:r>
              <a:rPr lang="en-US" dirty="0" err="1"/>
              <a:t>mediatech</a:t>
            </a:r>
            <a:endParaRPr lang="en-US" dirty="0"/>
          </a:p>
          <a:p>
            <a:pPr lvl="1">
              <a:lnSpc>
                <a:spcPct val="120000"/>
              </a:lnSpc>
            </a:pPr>
            <a:r>
              <a:rPr lang="en-US" dirty="0"/>
              <a:t>If you’re watching the videos on </a:t>
            </a:r>
            <a:r>
              <a:rPr lang="en-US" dirty="0" err="1"/>
              <a:t>mediatech</a:t>
            </a:r>
            <a:r>
              <a:rPr lang="en-US" dirty="0"/>
              <a:t>, we can track who watched what lecture and for how long,</a:t>
            </a:r>
          </a:p>
          <a:p>
            <a:pPr lvl="1">
              <a:lnSpc>
                <a:spcPct val="120000"/>
              </a:lnSpc>
            </a:pPr>
            <a:r>
              <a:rPr lang="en-US" dirty="0"/>
              <a:t>If you’re in class, we get stats from zoom and from your participation in in-class polls</a:t>
            </a:r>
          </a:p>
        </p:txBody>
      </p:sp>
      <p:sp>
        <p:nvSpPr>
          <p:cNvPr id="4" name="Slide Number Placeholder 3">
            <a:extLst>
              <a:ext uri="{FF2B5EF4-FFF2-40B4-BE49-F238E27FC236}">
                <a16:creationId xmlns:a16="http://schemas.microsoft.com/office/drawing/2014/main" id="{897E7CE9-9E2D-40D6-9ED0-904825717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86959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330F-5060-4022-896F-2099BF6DFB9B}"/>
              </a:ext>
            </a:extLst>
          </p:cNvPr>
          <p:cNvSpPr>
            <a:spLocks noGrp="1"/>
          </p:cNvSpPr>
          <p:nvPr>
            <p:ph type="title"/>
          </p:nvPr>
        </p:nvSpPr>
        <p:spPr>
          <a:xfrm>
            <a:off x="457200" y="146305"/>
            <a:ext cx="8229600" cy="1143000"/>
          </a:xfrm>
        </p:spPr>
        <p:txBody>
          <a:bodyPr/>
          <a:lstStyle/>
          <a:p>
            <a:r>
              <a:rPr lang="en-US" b="1" dirty="0"/>
              <a:t>Lecture Attendance: Rules</a:t>
            </a:r>
          </a:p>
        </p:txBody>
      </p:sp>
      <p:sp>
        <p:nvSpPr>
          <p:cNvPr id="3" name="Text Placeholder 2">
            <a:extLst>
              <a:ext uri="{FF2B5EF4-FFF2-40B4-BE49-F238E27FC236}">
                <a16:creationId xmlns:a16="http://schemas.microsoft.com/office/drawing/2014/main" id="{0768A1C1-E3E9-455B-9FDC-1758000D4678}"/>
              </a:ext>
            </a:extLst>
          </p:cNvPr>
          <p:cNvSpPr>
            <a:spLocks noGrp="1"/>
          </p:cNvSpPr>
          <p:nvPr>
            <p:ph type="body" idx="1"/>
          </p:nvPr>
        </p:nvSpPr>
        <p:spPr>
          <a:xfrm>
            <a:off x="457200" y="1275909"/>
            <a:ext cx="8229600" cy="5018565"/>
          </a:xfrm>
        </p:spPr>
        <p:txBody>
          <a:bodyPr>
            <a:normAutofit fontScale="62500" lnSpcReduction="20000"/>
          </a:bodyPr>
          <a:lstStyle/>
          <a:p>
            <a:pPr>
              <a:lnSpc>
                <a:spcPct val="120000"/>
              </a:lnSpc>
            </a:pPr>
            <a:r>
              <a:rPr lang="en-US" dirty="0"/>
              <a:t>If you’re in Section A you are expected to attend the zoom lectures</a:t>
            </a:r>
          </a:p>
          <a:p>
            <a:pPr lvl="1">
              <a:lnSpc>
                <a:spcPct val="120000"/>
              </a:lnSpc>
            </a:pPr>
            <a:r>
              <a:rPr lang="en-US" dirty="0"/>
              <a:t>We will tag you as having attended the lecture if you are present for at least 60 minutes of the duration of the lecture</a:t>
            </a:r>
          </a:p>
          <a:p>
            <a:pPr lvl="3">
              <a:lnSpc>
                <a:spcPct val="120000"/>
              </a:lnSpc>
            </a:pPr>
            <a:endParaRPr lang="en-US" dirty="0"/>
          </a:p>
          <a:p>
            <a:pPr>
              <a:lnSpc>
                <a:spcPct val="120000"/>
              </a:lnSpc>
            </a:pPr>
            <a:r>
              <a:rPr lang="en-US" dirty="0"/>
              <a:t>If you are in any of the other (out-of-</a:t>
            </a:r>
            <a:r>
              <a:rPr lang="en-US" dirty="0" err="1"/>
              <a:t>timezone</a:t>
            </a:r>
            <a:r>
              <a:rPr lang="en-US" dirty="0"/>
              <a:t>) sections, you may either watch the real-time zoom lectures or the recorded lectures on </a:t>
            </a:r>
            <a:r>
              <a:rPr lang="en-US" dirty="0" err="1"/>
              <a:t>mediatech</a:t>
            </a:r>
            <a:endParaRPr lang="en-US" dirty="0"/>
          </a:p>
          <a:p>
            <a:pPr lvl="1">
              <a:lnSpc>
                <a:spcPct val="120000"/>
              </a:lnSpc>
            </a:pPr>
            <a:r>
              <a:rPr lang="en-US" dirty="0"/>
              <a:t>If viewed on </a:t>
            </a:r>
            <a:r>
              <a:rPr lang="en-US" dirty="0" err="1"/>
              <a:t>mediatech</a:t>
            </a:r>
            <a:r>
              <a:rPr lang="en-US" dirty="0"/>
              <a:t>, the lectures of each week must be viewed before 8AM of the Monday following the following week</a:t>
            </a:r>
          </a:p>
          <a:p>
            <a:pPr lvl="2">
              <a:lnSpc>
                <a:spcPct val="120000"/>
              </a:lnSpc>
            </a:pPr>
            <a:r>
              <a:rPr lang="en-US" dirty="0"/>
              <a:t>Otherwise, it doesn’t count</a:t>
            </a:r>
          </a:p>
          <a:p>
            <a:pPr lvl="2">
              <a:lnSpc>
                <a:spcPct val="120000"/>
              </a:lnSpc>
            </a:pPr>
            <a:endParaRPr lang="en-US" dirty="0"/>
          </a:p>
          <a:p>
            <a:pPr>
              <a:lnSpc>
                <a:spcPct val="120000"/>
              </a:lnSpc>
            </a:pPr>
            <a:r>
              <a:rPr lang="en-US" dirty="0"/>
              <a:t>At the end of the semester, we will select a random subset of 50% of the lectures and tabulate attendance</a:t>
            </a:r>
          </a:p>
          <a:p>
            <a:pPr>
              <a:lnSpc>
                <a:spcPct val="120000"/>
              </a:lnSpc>
            </a:pPr>
            <a:r>
              <a:rPr lang="en-US" dirty="0"/>
              <a:t>If you have attended at least 70% of these (randomly chosen) lectures, you get the attendance point</a:t>
            </a:r>
          </a:p>
        </p:txBody>
      </p:sp>
      <p:sp>
        <p:nvSpPr>
          <p:cNvPr id="4" name="Slide Number Placeholder 3">
            <a:extLst>
              <a:ext uri="{FF2B5EF4-FFF2-40B4-BE49-F238E27FC236}">
                <a16:creationId xmlns:a16="http://schemas.microsoft.com/office/drawing/2014/main" id="{897E7CE9-9E2D-40D6-9ED0-904825717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94422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Lecture Schedule</a:t>
            </a:r>
            <a:endParaRPr/>
          </a:p>
        </p:txBody>
      </p:sp>
      <p:sp>
        <p:nvSpPr>
          <p:cNvPr id="229" name="Google Shape;229;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On website</a:t>
            </a:r>
            <a:endParaRPr dirty="0"/>
          </a:p>
          <a:p>
            <a:pPr marL="742950" lvl="1" indent="-285750" algn="l" rtl="0">
              <a:spcBef>
                <a:spcPts val="560"/>
              </a:spcBef>
              <a:spcAft>
                <a:spcPts val="0"/>
              </a:spcAft>
              <a:buClr>
                <a:schemeClr val="dk1"/>
              </a:buClr>
              <a:buSzPts val="2800"/>
              <a:buChar char="–"/>
            </a:pPr>
            <a:r>
              <a:rPr lang="en-US" dirty="0"/>
              <a:t>The schedule for the latter half of the semester may vary a bit</a:t>
            </a:r>
            <a:endParaRPr dirty="0"/>
          </a:p>
          <a:p>
            <a:pPr marL="1143000" lvl="2" indent="-228600" algn="l" rtl="0">
              <a:spcBef>
                <a:spcPts val="480"/>
              </a:spcBef>
              <a:spcAft>
                <a:spcPts val="0"/>
              </a:spcAft>
              <a:buClr>
                <a:schemeClr val="dk1"/>
              </a:buClr>
              <a:buSzPts val="2400"/>
              <a:buChar char="•"/>
            </a:pPr>
            <a:r>
              <a:rPr lang="en-US" dirty="0"/>
              <a:t>Guest lecturer schedules are fuzzy..</a:t>
            </a:r>
            <a:endParaRPr dirty="0"/>
          </a:p>
          <a:p>
            <a:pPr marL="342900" lvl="0" indent="-342900" algn="l" rtl="0">
              <a:spcBef>
                <a:spcPts val="640"/>
              </a:spcBef>
              <a:spcAft>
                <a:spcPts val="0"/>
              </a:spcAft>
              <a:buClr>
                <a:schemeClr val="dk1"/>
              </a:buClr>
              <a:buSzPts val="3200"/>
              <a:buChar char="•"/>
            </a:pPr>
            <a:r>
              <a:rPr lang="en-US" dirty="0"/>
              <a:t>Guest lectures:</a:t>
            </a:r>
            <a:endParaRPr dirty="0"/>
          </a:p>
          <a:p>
            <a:pPr marL="742950" lvl="1" indent="-285750" algn="l" rtl="0">
              <a:spcBef>
                <a:spcPts val="560"/>
              </a:spcBef>
              <a:spcAft>
                <a:spcPts val="0"/>
              </a:spcAft>
              <a:buClr>
                <a:schemeClr val="dk1"/>
              </a:buClr>
              <a:buSzPts val="2800"/>
              <a:buChar char="–"/>
            </a:pPr>
            <a:r>
              <a:rPr lang="en-US" dirty="0"/>
              <a:t>TBD</a:t>
            </a:r>
            <a:endParaRPr dirty="0"/>
          </a:p>
          <a:p>
            <a:pPr marL="1143000" lvl="2" indent="-228600" algn="l" rtl="0">
              <a:spcBef>
                <a:spcPts val="480"/>
              </a:spcBef>
              <a:spcAft>
                <a:spcPts val="0"/>
              </a:spcAft>
              <a:buClr>
                <a:schemeClr val="dk1"/>
              </a:buClr>
              <a:buSzPts val="2400"/>
              <a:buChar char="•"/>
            </a:pPr>
            <a:r>
              <a:rPr lang="en-US" dirty="0"/>
              <a:t>One or more of: Scott Fahlman, Shinji Watanabe, Gerald Friedland, Graham </a:t>
            </a:r>
            <a:r>
              <a:rPr lang="en-US" dirty="0" err="1"/>
              <a:t>Neubig</a:t>
            </a:r>
            <a:endParaRPr lang="en-US" dirty="0"/>
          </a:p>
        </p:txBody>
      </p:sp>
      <p:sp>
        <p:nvSpPr>
          <p:cNvPr id="230" name="Google Shape;23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Recitations</a:t>
            </a:r>
            <a:endParaRPr/>
          </a:p>
        </p:txBody>
      </p:sp>
      <p:sp>
        <p:nvSpPr>
          <p:cNvPr id="236" name="Google Shape;236;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t>We will have 13 recitations</a:t>
            </a:r>
            <a:endParaRPr dirty="0"/>
          </a:p>
          <a:p>
            <a:pPr marL="742950" lvl="1" indent="-285750" algn="l" rtl="0">
              <a:lnSpc>
                <a:spcPct val="100000"/>
              </a:lnSpc>
              <a:spcBef>
                <a:spcPts val="476"/>
              </a:spcBef>
              <a:spcAft>
                <a:spcPts val="0"/>
              </a:spcAft>
              <a:buClr>
                <a:schemeClr val="dk1"/>
              </a:buClr>
              <a:buSzPts val="2380"/>
              <a:buChar char="–"/>
            </a:pPr>
            <a:r>
              <a:rPr lang="en-US" sz="2380" dirty="0"/>
              <a:t>Possibly a 14</a:t>
            </a:r>
            <a:r>
              <a:rPr lang="en-US" sz="2380" baseline="30000" dirty="0"/>
              <a:t>th</a:t>
            </a:r>
            <a:r>
              <a:rPr lang="en-US" sz="2380" dirty="0"/>
              <a:t> if TAs and students are still enthusiastic after 14 grueling weeks</a:t>
            </a:r>
            <a:endParaRPr dirty="0"/>
          </a:p>
          <a:p>
            <a:pPr marL="342900" lvl="0" indent="-342900" algn="l" rtl="0">
              <a:lnSpc>
                <a:spcPct val="100000"/>
              </a:lnSpc>
              <a:spcBef>
                <a:spcPts val="544"/>
              </a:spcBef>
              <a:spcAft>
                <a:spcPts val="0"/>
              </a:spcAft>
              <a:buClr>
                <a:schemeClr val="dk1"/>
              </a:buClr>
              <a:buSzPts val="2720"/>
              <a:buChar char="•"/>
            </a:pPr>
            <a:r>
              <a:rPr lang="en-US" sz="2720" dirty="0"/>
              <a:t>Will cover implementation details and basic exercises</a:t>
            </a:r>
            <a:endParaRPr dirty="0"/>
          </a:p>
          <a:p>
            <a:pPr marL="742950" lvl="1" indent="-285750" algn="l" rtl="0">
              <a:lnSpc>
                <a:spcPct val="100000"/>
              </a:lnSpc>
              <a:spcBef>
                <a:spcPts val="476"/>
              </a:spcBef>
              <a:spcAft>
                <a:spcPts val="0"/>
              </a:spcAft>
              <a:buClr>
                <a:schemeClr val="dk1"/>
              </a:buClr>
              <a:buSzPts val="2380"/>
              <a:buChar char="–"/>
            </a:pPr>
            <a:r>
              <a:rPr lang="en-US" sz="2380" dirty="0"/>
              <a:t>Very important if you wish to get the maximum out of the course</a:t>
            </a:r>
            <a:endParaRPr dirty="0"/>
          </a:p>
          <a:p>
            <a:pPr marL="342900" lvl="0" indent="-342900" algn="l" rtl="0">
              <a:lnSpc>
                <a:spcPct val="100000"/>
              </a:lnSpc>
              <a:spcBef>
                <a:spcPts val="544"/>
              </a:spcBef>
              <a:spcAft>
                <a:spcPts val="0"/>
              </a:spcAft>
              <a:buClr>
                <a:schemeClr val="dk1"/>
              </a:buClr>
              <a:buSzPts val="2720"/>
              <a:buChar char="•"/>
            </a:pPr>
            <a:r>
              <a:rPr lang="en-US" sz="2720" dirty="0"/>
              <a:t>Topic list on the course schedule</a:t>
            </a:r>
            <a:endParaRPr dirty="0"/>
          </a:p>
          <a:p>
            <a:pPr marL="1600200" lvl="3" indent="-120650" algn="l" rtl="0">
              <a:lnSpc>
                <a:spcPct val="100000"/>
              </a:lnSpc>
              <a:spcBef>
                <a:spcPts val="340"/>
              </a:spcBef>
              <a:spcAft>
                <a:spcPts val="0"/>
              </a:spcAft>
              <a:buClr>
                <a:schemeClr val="dk1"/>
              </a:buClr>
              <a:buSzPts val="1700"/>
              <a:buNone/>
            </a:pPr>
            <a:endParaRPr sz="1700" dirty="0"/>
          </a:p>
          <a:p>
            <a:pPr marL="342900" lvl="0" indent="-342900" algn="l" rtl="0">
              <a:lnSpc>
                <a:spcPct val="100000"/>
              </a:lnSpc>
              <a:spcBef>
                <a:spcPts val="544"/>
              </a:spcBef>
              <a:spcAft>
                <a:spcPts val="0"/>
              </a:spcAft>
              <a:buClr>
                <a:schemeClr val="dk1"/>
              </a:buClr>
              <a:buSzPts val="2720"/>
              <a:buChar char="•"/>
            </a:pPr>
            <a:r>
              <a:rPr lang="en-US" sz="2720" i="1" dirty="0"/>
              <a:t>Strongly recommend attending all recitations</a:t>
            </a:r>
            <a:endParaRPr dirty="0"/>
          </a:p>
          <a:p>
            <a:pPr marL="742950" lvl="1" indent="-285750" algn="l" rtl="0">
              <a:lnSpc>
                <a:spcPct val="100000"/>
              </a:lnSpc>
              <a:spcBef>
                <a:spcPts val="476"/>
              </a:spcBef>
              <a:spcAft>
                <a:spcPts val="0"/>
              </a:spcAft>
              <a:buClr>
                <a:schemeClr val="dk1"/>
              </a:buClr>
              <a:buSzPts val="2380"/>
              <a:buChar char="–"/>
            </a:pPr>
            <a:r>
              <a:rPr lang="en-US" sz="2380" i="1" dirty="0"/>
              <a:t>Even if you think you know everything</a:t>
            </a:r>
            <a:endParaRPr dirty="0"/>
          </a:p>
        </p:txBody>
      </p:sp>
      <p:sp>
        <p:nvSpPr>
          <p:cNvPr id="237" name="Google Shape;23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Recitations Schedule</a:t>
            </a:r>
            <a:endParaRPr/>
          </a:p>
        </p:txBody>
      </p:sp>
      <p:sp>
        <p:nvSpPr>
          <p:cNvPr id="244" name="Google Shape;244;p20"/>
          <p:cNvSpPr txBox="1">
            <a:spLocks noGrp="1"/>
          </p:cNvSpPr>
          <p:nvPr>
            <p:ph type="body" idx="1"/>
          </p:nvPr>
        </p:nvSpPr>
        <p:spPr>
          <a:xfrm>
            <a:off x="457200" y="12192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Every Friday of the semester</a:t>
            </a:r>
            <a:endParaRPr/>
          </a:p>
          <a:p>
            <a:pPr marL="342900" lvl="0" indent="-342900" algn="l" rtl="0">
              <a:spcBef>
                <a:spcPts val="640"/>
              </a:spcBef>
              <a:spcAft>
                <a:spcPts val="0"/>
              </a:spcAft>
              <a:buClr>
                <a:schemeClr val="dk1"/>
              </a:buClr>
              <a:buSzPts val="3200"/>
              <a:buChar char="•"/>
            </a:pPr>
            <a:r>
              <a:rPr lang="en-US"/>
              <a:t>See course page for exact details!</a:t>
            </a:r>
            <a:endParaRPr/>
          </a:p>
        </p:txBody>
      </p:sp>
      <p:sp>
        <p:nvSpPr>
          <p:cNvPr id="245" name="Google Shape;245;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3363496"/>
            <a:ext cx="8229600" cy="941135"/>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4147803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Evaluation</a:t>
            </a:r>
            <a:endParaRPr/>
          </a:p>
        </p:txBody>
      </p:sp>
      <p:sp>
        <p:nvSpPr>
          <p:cNvPr id="252" name="Google Shape;252;p21"/>
          <p:cNvSpPr txBox="1">
            <a:spLocks noGrp="1"/>
          </p:cNvSpPr>
          <p:nvPr>
            <p:ph type="body" idx="1"/>
          </p:nvPr>
        </p:nvSpPr>
        <p:spPr>
          <a:xfrm>
            <a:off x="457200" y="12192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t>Performance is evaluated based on 3 types of tests</a:t>
            </a:r>
            <a:endParaRPr/>
          </a:p>
          <a:p>
            <a:pPr marL="342900" lvl="0" indent="-342900" algn="l" rtl="0">
              <a:spcBef>
                <a:spcPts val="560"/>
              </a:spcBef>
              <a:spcAft>
                <a:spcPts val="0"/>
              </a:spcAft>
              <a:buClr>
                <a:schemeClr val="dk1"/>
              </a:buClr>
              <a:buSzPts val="2800"/>
              <a:buChar char="•"/>
            </a:pPr>
            <a:r>
              <a:rPr lang="en-US" sz="2800"/>
              <a:t>Weekly Quizzes</a:t>
            </a:r>
            <a:endParaRPr/>
          </a:p>
          <a:p>
            <a:pPr marL="342900" lvl="0" indent="-342900" algn="l" rtl="0">
              <a:spcBef>
                <a:spcPts val="560"/>
              </a:spcBef>
              <a:spcAft>
                <a:spcPts val="0"/>
              </a:spcAft>
              <a:buClr>
                <a:schemeClr val="dk1"/>
              </a:buClr>
              <a:buSzPts val="2800"/>
              <a:buChar char="•"/>
            </a:pPr>
            <a:r>
              <a:rPr lang="en-US" sz="2800"/>
              <a:t>Homeworks</a:t>
            </a:r>
            <a:endParaRPr sz="2800"/>
          </a:p>
          <a:p>
            <a:pPr marL="342900" lvl="0" indent="-342900" algn="l" rtl="0">
              <a:spcBef>
                <a:spcPts val="560"/>
              </a:spcBef>
              <a:spcAft>
                <a:spcPts val="0"/>
              </a:spcAft>
              <a:buClr>
                <a:schemeClr val="dk1"/>
              </a:buClr>
              <a:buSzPts val="2800"/>
              <a:buChar char="•"/>
            </a:pPr>
            <a:r>
              <a:rPr lang="en-US" sz="2800"/>
              <a:t>Team Project</a:t>
            </a:r>
            <a:endParaRPr/>
          </a:p>
        </p:txBody>
      </p:sp>
      <p:sp>
        <p:nvSpPr>
          <p:cNvPr id="253" name="Google Shape;2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1716505"/>
            <a:ext cx="8229600" cy="50800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91450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Weekly Quizzes</a:t>
            </a:r>
            <a:endParaRPr/>
          </a:p>
        </p:txBody>
      </p:sp>
      <p:sp>
        <p:nvSpPr>
          <p:cNvPr id="259" name="Google Shape;259;p22"/>
          <p:cNvSpPr txBox="1">
            <a:spLocks noGrp="1"/>
          </p:cNvSpPr>
          <p:nvPr>
            <p:ph type="body" idx="1"/>
          </p:nvPr>
        </p:nvSpPr>
        <p:spPr>
          <a:xfrm>
            <a:off x="457200" y="1417638"/>
            <a:ext cx="8229600" cy="49069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960"/>
              <a:buChar char="•"/>
            </a:pPr>
            <a:r>
              <a:rPr lang="en-US" sz="2960"/>
              <a:t>10 multiple-choice questions</a:t>
            </a:r>
            <a:endParaRPr/>
          </a:p>
          <a:p>
            <a:pPr marL="342900" lvl="0" indent="-342900" algn="l" rtl="0">
              <a:lnSpc>
                <a:spcPct val="100000"/>
              </a:lnSpc>
              <a:spcBef>
                <a:spcPts val="592"/>
              </a:spcBef>
              <a:spcAft>
                <a:spcPts val="0"/>
              </a:spcAft>
              <a:buClr>
                <a:schemeClr val="dk1"/>
              </a:buClr>
              <a:buSzPts val="2960"/>
              <a:buChar char="•"/>
            </a:pPr>
            <a:r>
              <a:rPr lang="en-US" sz="2960"/>
              <a:t>Related to topics covered that week</a:t>
            </a:r>
            <a:endParaRPr/>
          </a:p>
          <a:p>
            <a:pPr marL="742950" lvl="1" indent="-285750" algn="l" rtl="0">
              <a:lnSpc>
                <a:spcPct val="100000"/>
              </a:lnSpc>
              <a:spcBef>
                <a:spcPts val="518"/>
              </a:spcBef>
              <a:spcAft>
                <a:spcPts val="0"/>
              </a:spcAft>
              <a:buClr>
                <a:schemeClr val="dk1"/>
              </a:buClr>
              <a:buSzPts val="2590"/>
              <a:buChar char="–"/>
            </a:pPr>
            <a:r>
              <a:rPr lang="en-US" sz="2590"/>
              <a:t>On both slides and in lecture</a:t>
            </a:r>
            <a:endParaRPr/>
          </a:p>
          <a:p>
            <a:pPr marL="342900" lvl="0" indent="-342900" algn="l" rtl="0">
              <a:lnSpc>
                <a:spcPct val="100000"/>
              </a:lnSpc>
              <a:spcBef>
                <a:spcPts val="592"/>
              </a:spcBef>
              <a:spcAft>
                <a:spcPts val="0"/>
              </a:spcAft>
              <a:buClr>
                <a:schemeClr val="dk1"/>
              </a:buClr>
              <a:buSzPts val="2960"/>
              <a:buChar char="•"/>
            </a:pPr>
            <a:r>
              <a:rPr lang="en-US" sz="2960"/>
              <a:t>Released Friday, closed Sunday night</a:t>
            </a:r>
            <a:endParaRPr/>
          </a:p>
          <a:p>
            <a:pPr marL="742950" lvl="1" indent="-285750" algn="l" rtl="0">
              <a:lnSpc>
                <a:spcPct val="100000"/>
              </a:lnSpc>
              <a:spcBef>
                <a:spcPts val="518"/>
              </a:spcBef>
              <a:spcAft>
                <a:spcPts val="0"/>
              </a:spcAft>
              <a:buClr>
                <a:schemeClr val="dk1"/>
              </a:buClr>
              <a:buSzPts val="2590"/>
              <a:buChar char="–"/>
            </a:pPr>
            <a:r>
              <a:rPr lang="en-US" sz="2590"/>
              <a:t>This may occasionally shift, don’t panic!</a:t>
            </a:r>
            <a:endParaRPr/>
          </a:p>
          <a:p>
            <a:pPr marL="342900" lvl="0" indent="-342900" algn="l" rtl="0">
              <a:lnSpc>
                <a:spcPct val="100000"/>
              </a:lnSpc>
              <a:spcBef>
                <a:spcPts val="592"/>
              </a:spcBef>
              <a:spcAft>
                <a:spcPts val="0"/>
              </a:spcAft>
              <a:buClr>
                <a:schemeClr val="dk1"/>
              </a:buClr>
              <a:buSzPts val="2960"/>
              <a:buChar char="•"/>
            </a:pPr>
            <a:r>
              <a:rPr lang="en-US" sz="2960"/>
              <a:t>There will be 14 total quizzes </a:t>
            </a:r>
            <a:endParaRPr/>
          </a:p>
          <a:p>
            <a:pPr marL="742950" lvl="1" indent="-285750" algn="l" rtl="0">
              <a:lnSpc>
                <a:spcPct val="100000"/>
              </a:lnSpc>
              <a:spcBef>
                <a:spcPts val="518"/>
              </a:spcBef>
              <a:spcAft>
                <a:spcPts val="0"/>
              </a:spcAft>
              <a:buClr>
                <a:schemeClr val="dk1"/>
              </a:buClr>
              <a:buSzPts val="2590"/>
              <a:buChar char="–"/>
            </a:pPr>
            <a:r>
              <a:rPr lang="en-US" sz="2590"/>
              <a:t>We will consider the best 12</a:t>
            </a:r>
            <a:endParaRPr/>
          </a:p>
          <a:p>
            <a:pPr marL="742950" lvl="1" indent="-285750" algn="l" rtl="0">
              <a:lnSpc>
                <a:spcPct val="100000"/>
              </a:lnSpc>
              <a:spcBef>
                <a:spcPts val="518"/>
              </a:spcBef>
              <a:spcAft>
                <a:spcPts val="0"/>
              </a:spcAft>
              <a:buClr>
                <a:schemeClr val="dk1"/>
              </a:buClr>
              <a:buSzPts val="2590"/>
              <a:buChar char="–"/>
            </a:pPr>
            <a:r>
              <a:rPr lang="en-US" sz="2590"/>
              <a:t>This is expected to account for any circumstance-based inability to work on quizzes</a:t>
            </a:r>
            <a:endParaRPr/>
          </a:p>
          <a:p>
            <a:pPr marL="1143000" lvl="2" indent="-228600" algn="l" rtl="0">
              <a:lnSpc>
                <a:spcPct val="100000"/>
              </a:lnSpc>
              <a:spcBef>
                <a:spcPts val="444"/>
              </a:spcBef>
              <a:spcAft>
                <a:spcPts val="0"/>
              </a:spcAft>
              <a:buClr>
                <a:schemeClr val="dk1"/>
              </a:buClr>
              <a:buSzPts val="2220"/>
              <a:buChar char="•"/>
            </a:pPr>
            <a:r>
              <a:rPr lang="en-US" sz="2220"/>
              <a:t>You could skip up to 2</a:t>
            </a:r>
            <a:endParaRPr/>
          </a:p>
        </p:txBody>
      </p:sp>
      <p:sp>
        <p:nvSpPr>
          <p:cNvPr id="260" name="Google Shape;2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Lectures and Quizzes</a:t>
            </a:r>
            <a:endParaRPr/>
          </a:p>
        </p:txBody>
      </p:sp>
      <p:sp>
        <p:nvSpPr>
          <p:cNvPr id="266" name="Google Shape;266;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Slides often contain a lot more information than is presented in class</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rgbClr val="C00000"/>
              </a:buClr>
              <a:buSzPts val="3200"/>
              <a:buChar char="•"/>
            </a:pPr>
            <a:r>
              <a:rPr lang="en-US" i="1">
                <a:solidFill>
                  <a:srgbClr val="C00000"/>
                </a:solidFill>
              </a:rPr>
              <a:t>Quizzes will contain questions from topics that are on the slides, but not presented in class</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rgbClr val="0000CC"/>
              </a:buClr>
              <a:buSzPts val="3200"/>
              <a:buChar char="•"/>
            </a:pPr>
            <a:r>
              <a:rPr lang="en-US" i="1">
                <a:solidFill>
                  <a:srgbClr val="0000CC"/>
                </a:solidFill>
              </a:rPr>
              <a:t>Will also include topics covered in class, but not on online slides!</a:t>
            </a:r>
            <a:endParaRPr/>
          </a:p>
        </p:txBody>
      </p:sp>
      <p:sp>
        <p:nvSpPr>
          <p:cNvPr id="267" name="Google Shape;2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a:t>
            </a:r>
            <a:endParaRPr b="1"/>
          </a:p>
        </p:txBody>
      </p:sp>
      <p:sp>
        <p:nvSpPr>
          <p:cNvPr id="273" name="Google Shape;273;p24"/>
          <p:cNvSpPr txBox="1">
            <a:spLocks noGrp="1"/>
          </p:cNvSpPr>
          <p:nvPr>
            <p:ph type="body" idx="1"/>
          </p:nvPr>
        </p:nvSpPr>
        <p:spPr>
          <a:xfrm>
            <a:off x="457200" y="1066800"/>
            <a:ext cx="8229600" cy="54102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0000"/>
              </a:lnSpc>
              <a:spcBef>
                <a:spcPts val="0"/>
              </a:spcBef>
              <a:spcAft>
                <a:spcPts val="0"/>
              </a:spcAft>
              <a:buClr>
                <a:schemeClr val="dk1"/>
              </a:buClr>
              <a:buSzPts val="2720"/>
              <a:buChar char="•"/>
            </a:pPr>
            <a:r>
              <a:rPr lang="en-US" sz="2720" dirty="0"/>
              <a:t>There will be one early homework (released before the start of the semester) and four in-term </a:t>
            </a:r>
            <a:r>
              <a:rPr lang="en-US" sz="2720" dirty="0" err="1"/>
              <a:t>homeworks</a:t>
            </a:r>
            <a:endParaRPr sz="2720" dirty="0"/>
          </a:p>
          <a:p>
            <a:pPr marL="742950" lvl="1" indent="-285750" algn="l" rtl="0">
              <a:lnSpc>
                <a:spcPct val="110000"/>
              </a:lnSpc>
              <a:spcBef>
                <a:spcPts val="476"/>
              </a:spcBef>
              <a:spcAft>
                <a:spcPts val="0"/>
              </a:spcAft>
              <a:buClr>
                <a:schemeClr val="dk1"/>
              </a:buClr>
              <a:buSzPts val="2380"/>
              <a:buChar char="–"/>
            </a:pPr>
            <a:r>
              <a:rPr lang="en-US" sz="2380" dirty="0"/>
              <a:t>Homework 0: Preparatory material for the course</a:t>
            </a:r>
            <a:endParaRPr dirty="0"/>
          </a:p>
          <a:p>
            <a:pPr marL="742950" lvl="1" indent="-285750" algn="l" rtl="0">
              <a:lnSpc>
                <a:spcPct val="110000"/>
              </a:lnSpc>
              <a:spcBef>
                <a:spcPts val="476"/>
              </a:spcBef>
              <a:spcAft>
                <a:spcPts val="0"/>
              </a:spcAft>
              <a:buClr>
                <a:schemeClr val="dk1"/>
              </a:buClr>
              <a:buSzPts val="2380"/>
              <a:buChar char="–"/>
            </a:pPr>
            <a:r>
              <a:rPr lang="en-US" sz="2380" dirty="0" err="1"/>
              <a:t>Homeworks</a:t>
            </a:r>
            <a:r>
              <a:rPr lang="en-US" sz="2380" dirty="0"/>
              <a:t> 1-4: Actual neural-net exercises</a:t>
            </a:r>
            <a:endParaRPr dirty="0"/>
          </a:p>
          <a:p>
            <a:pPr marL="1600200" lvl="3" indent="-120650" algn="l" rtl="0">
              <a:lnSpc>
                <a:spcPct val="110000"/>
              </a:lnSpc>
              <a:spcBef>
                <a:spcPts val="340"/>
              </a:spcBef>
              <a:spcAft>
                <a:spcPts val="0"/>
              </a:spcAft>
              <a:buClr>
                <a:schemeClr val="dk1"/>
              </a:buClr>
              <a:buSzPts val="1700"/>
              <a:buNone/>
            </a:pPr>
            <a:endParaRPr sz="1700" dirty="0"/>
          </a:p>
          <a:p>
            <a:pPr marL="342900" lvl="0" indent="-342900" algn="l" rtl="0">
              <a:lnSpc>
                <a:spcPct val="110000"/>
              </a:lnSpc>
              <a:spcBef>
                <a:spcPts val="544"/>
              </a:spcBef>
              <a:spcAft>
                <a:spcPts val="0"/>
              </a:spcAft>
              <a:buClr>
                <a:schemeClr val="dk1"/>
              </a:buClr>
              <a:buSzPts val="2720"/>
              <a:buChar char="•"/>
            </a:pPr>
            <a:r>
              <a:rPr lang="en-US" sz="2720" dirty="0" err="1"/>
              <a:t>Homeworks</a:t>
            </a:r>
            <a:r>
              <a:rPr lang="en-US" sz="2720" dirty="0"/>
              <a:t> 1-4  all have two parts:</a:t>
            </a:r>
            <a:endParaRPr dirty="0"/>
          </a:p>
          <a:p>
            <a:pPr marL="742950" lvl="1" indent="-285750" algn="l" rtl="0">
              <a:lnSpc>
                <a:spcPct val="110000"/>
              </a:lnSpc>
              <a:spcBef>
                <a:spcPts val="476"/>
              </a:spcBef>
              <a:spcAft>
                <a:spcPts val="0"/>
              </a:spcAft>
              <a:buClr>
                <a:schemeClr val="dk1"/>
              </a:buClr>
              <a:buSzPts val="2380"/>
              <a:buChar char="–"/>
            </a:pPr>
            <a:r>
              <a:rPr lang="en-US" sz="2380" dirty="0"/>
              <a:t>Part 1: </a:t>
            </a:r>
            <a:r>
              <a:rPr lang="en-US" sz="2380" dirty="0" err="1"/>
              <a:t>Autograded</a:t>
            </a:r>
            <a:r>
              <a:rPr lang="en-US" sz="2380" dirty="0"/>
              <a:t> problems with deterministic solutions</a:t>
            </a:r>
            <a:endParaRPr dirty="0"/>
          </a:p>
          <a:p>
            <a:pPr marL="1143000" lvl="2" indent="-228600" algn="l" rtl="0">
              <a:lnSpc>
                <a:spcPct val="110000"/>
              </a:lnSpc>
              <a:spcBef>
                <a:spcPts val="408"/>
              </a:spcBef>
              <a:spcAft>
                <a:spcPts val="0"/>
              </a:spcAft>
              <a:buClr>
                <a:schemeClr val="dk1"/>
              </a:buClr>
              <a:buSzPts val="2040"/>
              <a:buChar char="•"/>
            </a:pPr>
            <a:r>
              <a:rPr lang="en-US" sz="2040" dirty="0"/>
              <a:t>You must upload them to </a:t>
            </a:r>
            <a:r>
              <a:rPr lang="en-US" sz="2040" dirty="0" err="1"/>
              <a:t>autolab</a:t>
            </a:r>
            <a:endParaRPr sz="2040" dirty="0"/>
          </a:p>
          <a:p>
            <a:pPr marL="1143000" lvl="2" indent="-228600" algn="l" rtl="0">
              <a:lnSpc>
                <a:spcPct val="110000"/>
              </a:lnSpc>
              <a:spcBef>
                <a:spcPts val="408"/>
              </a:spcBef>
              <a:spcAft>
                <a:spcPts val="0"/>
              </a:spcAft>
              <a:buClr>
                <a:schemeClr val="dk1"/>
              </a:buClr>
              <a:buSzPts val="2040"/>
              <a:buChar char="•"/>
            </a:pPr>
            <a:r>
              <a:rPr lang="en-US" sz="2040" dirty="0"/>
              <a:t>Will include mandatory parts and “bonus” parts</a:t>
            </a:r>
            <a:endParaRPr dirty="0"/>
          </a:p>
          <a:p>
            <a:pPr marL="1143000" lvl="2" indent="-228600" algn="l" rtl="0">
              <a:lnSpc>
                <a:spcPct val="110000"/>
              </a:lnSpc>
              <a:spcBef>
                <a:spcPts val="408"/>
              </a:spcBef>
              <a:spcAft>
                <a:spcPts val="0"/>
              </a:spcAft>
              <a:buClr>
                <a:schemeClr val="dk1"/>
              </a:buClr>
              <a:buSzPts val="2040"/>
              <a:buChar char="•"/>
            </a:pPr>
            <a:r>
              <a:rPr lang="en-US" sz="2040" dirty="0"/>
              <a:t>“bonus” questions will not contribute to final grading curves and give you the chance to make up for marks missed elsewhere</a:t>
            </a:r>
            <a:endParaRPr dirty="0"/>
          </a:p>
          <a:p>
            <a:pPr marL="742950" lvl="1" indent="-285750" algn="l" rtl="0">
              <a:lnSpc>
                <a:spcPct val="110000"/>
              </a:lnSpc>
              <a:spcBef>
                <a:spcPts val="476"/>
              </a:spcBef>
              <a:spcAft>
                <a:spcPts val="0"/>
              </a:spcAft>
              <a:buClr>
                <a:schemeClr val="dk1"/>
              </a:buClr>
              <a:buSzPts val="2380"/>
              <a:buChar char="–"/>
            </a:pPr>
            <a:r>
              <a:rPr lang="en-US" sz="2380" dirty="0"/>
              <a:t>Part 2: Open problems posted on Kaggle</a:t>
            </a:r>
            <a:endParaRPr sz="2380" dirty="0"/>
          </a:p>
        </p:txBody>
      </p:sp>
      <p:sp>
        <p:nvSpPr>
          <p:cNvPr id="274" name="Google Shape;27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 1-4 – Part 1</a:t>
            </a:r>
            <a:endParaRPr/>
          </a:p>
        </p:txBody>
      </p:sp>
      <p:sp>
        <p:nvSpPr>
          <p:cNvPr id="280" name="Google Shape;280;p25"/>
          <p:cNvSpPr txBox="1">
            <a:spLocks noGrp="1"/>
          </p:cNvSpPr>
          <p:nvPr>
            <p:ph type="body" idx="1"/>
          </p:nvPr>
        </p:nvSpPr>
        <p:spPr>
          <a:xfrm>
            <a:off x="457200" y="1219200"/>
            <a:ext cx="8229600" cy="55022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480"/>
              <a:buChar char="•"/>
            </a:pPr>
            <a:r>
              <a:rPr lang="en-US" sz="2480" dirty="0"/>
              <a:t>Part 1 of the </a:t>
            </a:r>
            <a:r>
              <a:rPr lang="en-US" sz="2480" dirty="0" err="1"/>
              <a:t>homeworks</a:t>
            </a:r>
            <a:r>
              <a:rPr lang="en-US" sz="2480" dirty="0"/>
              <a:t> evaluate your ability to code neural nets on your own from scratch</a:t>
            </a:r>
            <a:endParaRPr dirty="0"/>
          </a:p>
          <a:p>
            <a:pPr marL="742950" lvl="1" indent="-285750" algn="l" rtl="0">
              <a:lnSpc>
                <a:spcPct val="100000"/>
              </a:lnSpc>
              <a:spcBef>
                <a:spcPts val="434"/>
              </a:spcBef>
              <a:spcAft>
                <a:spcPts val="0"/>
              </a:spcAft>
              <a:buClr>
                <a:schemeClr val="dk1"/>
              </a:buClr>
              <a:buSzPts val="2170"/>
              <a:buChar char="–"/>
            </a:pPr>
            <a:r>
              <a:rPr lang="en-US" sz="2170" dirty="0"/>
              <a:t>If you implement all mandatory and bonus questions of part 1 of all </a:t>
            </a:r>
            <a:r>
              <a:rPr lang="en-US" sz="2170" dirty="0" err="1"/>
              <a:t>homeworks</a:t>
            </a:r>
            <a:r>
              <a:rPr lang="en-US" sz="2170" dirty="0"/>
              <a:t>, you will, hopefully, have all components necessary to construct a little neural network toolkit of your own</a:t>
            </a:r>
            <a:endParaRPr dirty="0"/>
          </a:p>
          <a:p>
            <a:pPr marL="1143000" lvl="2" indent="-228600" algn="l" rtl="0">
              <a:lnSpc>
                <a:spcPct val="100000"/>
              </a:lnSpc>
              <a:spcBef>
                <a:spcPts val="372"/>
              </a:spcBef>
              <a:spcAft>
                <a:spcPts val="0"/>
              </a:spcAft>
              <a:buClr>
                <a:schemeClr val="dk1"/>
              </a:buClr>
              <a:buSzPts val="1860"/>
              <a:buChar char="•"/>
            </a:pPr>
            <a:r>
              <a:rPr lang="en-US" sz="1860" dirty="0"/>
              <a:t>“</a:t>
            </a:r>
            <a:r>
              <a:rPr lang="en-US" sz="1860" dirty="0" err="1"/>
              <a:t>mytorch</a:t>
            </a:r>
            <a:r>
              <a:rPr lang="en-US" sz="1860" dirty="0"/>
              <a:t>” ☺</a:t>
            </a:r>
            <a:endParaRPr sz="1860" dirty="0"/>
          </a:p>
          <a:p>
            <a:pPr marL="342900" lvl="0" indent="-342900" algn="l" rtl="0">
              <a:lnSpc>
                <a:spcPct val="100000"/>
              </a:lnSpc>
              <a:spcBef>
                <a:spcPts val="496"/>
              </a:spcBef>
              <a:spcAft>
                <a:spcPts val="0"/>
              </a:spcAft>
              <a:buClr>
                <a:schemeClr val="dk1"/>
              </a:buClr>
              <a:buSzPts val="2480"/>
              <a:buChar char="•"/>
            </a:pPr>
            <a:r>
              <a:rPr lang="en-US" sz="2480" dirty="0"/>
              <a:t>The </a:t>
            </a:r>
            <a:r>
              <a:rPr lang="en-US" sz="2480" dirty="0" err="1"/>
              <a:t>homeworks</a:t>
            </a:r>
            <a:r>
              <a:rPr lang="en-US" sz="2480" dirty="0"/>
              <a:t> are </a:t>
            </a:r>
            <a:r>
              <a:rPr lang="en-US" sz="2480" dirty="0" err="1"/>
              <a:t>autograded</a:t>
            </a:r>
            <a:endParaRPr sz="2480" dirty="0"/>
          </a:p>
          <a:p>
            <a:pPr marL="742950" lvl="1" indent="-285750" algn="l" rtl="0">
              <a:lnSpc>
                <a:spcPct val="100000"/>
              </a:lnSpc>
              <a:spcBef>
                <a:spcPts val="434"/>
              </a:spcBef>
              <a:spcAft>
                <a:spcPts val="0"/>
              </a:spcAft>
              <a:buClr>
                <a:schemeClr val="dk1"/>
              </a:buClr>
              <a:buSzPts val="2170"/>
              <a:buChar char="–"/>
            </a:pPr>
            <a:r>
              <a:rPr lang="en-US" sz="2170" dirty="0"/>
              <a:t>Be careful about following instructions carefully</a:t>
            </a:r>
            <a:endParaRPr dirty="0"/>
          </a:p>
          <a:p>
            <a:pPr marL="1143000" lvl="2" indent="-228600" algn="l" rtl="0">
              <a:lnSpc>
                <a:spcPct val="100000"/>
              </a:lnSpc>
              <a:spcBef>
                <a:spcPts val="372"/>
              </a:spcBef>
              <a:spcAft>
                <a:spcPts val="0"/>
              </a:spcAft>
              <a:buClr>
                <a:schemeClr val="dk1"/>
              </a:buClr>
              <a:buSzPts val="1860"/>
              <a:buChar char="•"/>
            </a:pPr>
            <a:r>
              <a:rPr lang="en-US" sz="1860" dirty="0"/>
              <a:t>The </a:t>
            </a:r>
            <a:r>
              <a:rPr lang="en-US" sz="1860" dirty="0" err="1"/>
              <a:t>autograder</a:t>
            </a:r>
            <a:r>
              <a:rPr lang="en-US" sz="1860" dirty="0"/>
              <a:t> is setup on a computer with specific versions of various packages</a:t>
            </a:r>
            <a:endParaRPr dirty="0"/>
          </a:p>
          <a:p>
            <a:pPr marL="1143000" lvl="2" indent="-228600" algn="l" rtl="0">
              <a:lnSpc>
                <a:spcPct val="100000"/>
              </a:lnSpc>
              <a:spcBef>
                <a:spcPts val="372"/>
              </a:spcBef>
              <a:spcAft>
                <a:spcPts val="0"/>
              </a:spcAft>
              <a:buClr>
                <a:schemeClr val="dk1"/>
              </a:buClr>
              <a:buSzPts val="1860"/>
              <a:buChar char="•"/>
            </a:pPr>
            <a:r>
              <a:rPr lang="en-US" sz="1860" dirty="0"/>
              <a:t>Your code must conform to their restrictions</a:t>
            </a:r>
            <a:endParaRPr dirty="0"/>
          </a:p>
          <a:p>
            <a:pPr marL="742950" lvl="1" indent="-285750" algn="l" rtl="0">
              <a:lnSpc>
                <a:spcPct val="100000"/>
              </a:lnSpc>
              <a:spcBef>
                <a:spcPts val="434"/>
              </a:spcBef>
              <a:spcAft>
                <a:spcPts val="0"/>
              </a:spcAft>
              <a:buClr>
                <a:schemeClr val="dk1"/>
              </a:buClr>
              <a:buSzPts val="2170"/>
              <a:buChar char="–"/>
            </a:pPr>
            <a:r>
              <a:rPr lang="en-US" sz="2170" dirty="0"/>
              <a:t>If not the </a:t>
            </a:r>
            <a:r>
              <a:rPr lang="en-US" sz="2170" dirty="0" err="1"/>
              <a:t>autograder</a:t>
            </a:r>
            <a:r>
              <a:rPr lang="en-US" sz="2170" dirty="0"/>
              <a:t> will often fail and give you errors or 0 marks, even if your code is functional on your own computer</a:t>
            </a:r>
            <a:endParaRPr dirty="0"/>
          </a:p>
        </p:txBody>
      </p:sp>
      <p:sp>
        <p:nvSpPr>
          <p:cNvPr id="281" name="Google Shape;281;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Homeworks 1-4, Part 2</a:t>
            </a:r>
            <a:endParaRPr/>
          </a:p>
        </p:txBody>
      </p:sp>
      <p:sp>
        <p:nvSpPr>
          <p:cNvPr id="287" name="Google Shape;287;p26"/>
          <p:cNvSpPr txBox="1">
            <a:spLocks noGrp="1"/>
          </p:cNvSpPr>
          <p:nvPr>
            <p:ph type="body" idx="1"/>
          </p:nvPr>
        </p:nvSpPr>
        <p:spPr>
          <a:xfrm>
            <a:off x="457200" y="1066800"/>
            <a:ext cx="8229600" cy="528955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240"/>
              <a:buChar char="•"/>
            </a:pPr>
            <a:r>
              <a:rPr lang="en-US" sz="2240"/>
              <a:t>Part 2 of every homework tests your ability to solve complex problems on real-world data sets</a:t>
            </a:r>
            <a:endParaRPr/>
          </a:p>
          <a:p>
            <a:pPr marL="1143000" lvl="2" indent="-121919" algn="l" rtl="0">
              <a:lnSpc>
                <a:spcPct val="100000"/>
              </a:lnSpc>
              <a:spcBef>
                <a:spcPts val="336"/>
              </a:spcBef>
              <a:spcAft>
                <a:spcPts val="0"/>
              </a:spcAft>
              <a:buClr>
                <a:schemeClr val="dk1"/>
              </a:buClr>
              <a:buSzPts val="1680"/>
              <a:buNone/>
            </a:pPr>
            <a:endParaRPr sz="1679"/>
          </a:p>
          <a:p>
            <a:pPr marL="342900" lvl="0" indent="-342900" algn="l" rtl="0">
              <a:lnSpc>
                <a:spcPct val="100000"/>
              </a:lnSpc>
              <a:spcBef>
                <a:spcPts val="448"/>
              </a:spcBef>
              <a:spcAft>
                <a:spcPts val="0"/>
              </a:spcAft>
              <a:buClr>
                <a:schemeClr val="dk1"/>
              </a:buClr>
              <a:buSzPts val="2240"/>
              <a:buChar char="•"/>
            </a:pPr>
            <a:r>
              <a:rPr lang="en-US" sz="2240"/>
              <a:t>These are open problems posted on Kaggle</a:t>
            </a:r>
            <a:endParaRPr sz="2240"/>
          </a:p>
          <a:p>
            <a:pPr marL="742950" lvl="1" indent="-285750" algn="l" rtl="0">
              <a:lnSpc>
                <a:spcPct val="100000"/>
              </a:lnSpc>
              <a:spcBef>
                <a:spcPts val="392"/>
              </a:spcBef>
              <a:spcAft>
                <a:spcPts val="0"/>
              </a:spcAft>
              <a:buClr>
                <a:schemeClr val="dk1"/>
              </a:buClr>
              <a:buSzPts val="1960"/>
              <a:buChar char="–"/>
            </a:pPr>
            <a:r>
              <a:rPr lang="en-US" sz="1960"/>
              <a:t>You compete with your classmates on a leaderboard</a:t>
            </a:r>
            <a:endParaRPr/>
          </a:p>
          <a:p>
            <a:pPr marL="742950" lvl="1" indent="-285750" algn="l" rtl="0">
              <a:lnSpc>
                <a:spcPct val="100000"/>
              </a:lnSpc>
              <a:spcBef>
                <a:spcPts val="392"/>
              </a:spcBef>
              <a:spcAft>
                <a:spcPts val="0"/>
              </a:spcAft>
              <a:buClr>
                <a:srgbClr val="C00000"/>
              </a:buClr>
              <a:buSzPts val="1960"/>
              <a:buChar char="–"/>
            </a:pPr>
            <a:r>
              <a:rPr lang="en-US" sz="1960" b="1">
                <a:solidFill>
                  <a:srgbClr val="C00000"/>
                </a:solidFill>
              </a:rPr>
              <a:t>We post performance cutoffs for A, B and C</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If you achieved the posted performance for, say “B”, you will at least get a B</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A+ == 105 points (bonus)</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A = 100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B = 80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C = 60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D = 40</a:t>
            </a:r>
            <a:endParaRPr/>
          </a:p>
          <a:p>
            <a:pPr marL="1143000" lvl="2" indent="-228600" algn="l" rtl="0">
              <a:lnSpc>
                <a:spcPct val="100000"/>
              </a:lnSpc>
              <a:spcBef>
                <a:spcPts val="336"/>
              </a:spcBef>
              <a:spcAft>
                <a:spcPts val="0"/>
              </a:spcAft>
              <a:buClr>
                <a:srgbClr val="C00000"/>
              </a:buClr>
              <a:buSzPts val="1679"/>
              <a:buChar char="•"/>
            </a:pPr>
            <a:r>
              <a:rPr lang="en-US" sz="1679" b="1">
                <a:solidFill>
                  <a:srgbClr val="C00000"/>
                </a:solidFill>
              </a:rPr>
              <a:t>No submission: 0</a:t>
            </a:r>
            <a:endParaRPr/>
          </a:p>
          <a:p>
            <a:pPr marL="742950" lvl="1" indent="-285750" algn="l" rtl="0">
              <a:lnSpc>
                <a:spcPct val="100000"/>
              </a:lnSpc>
              <a:spcBef>
                <a:spcPts val="392"/>
              </a:spcBef>
              <a:spcAft>
                <a:spcPts val="0"/>
              </a:spcAft>
              <a:buClr>
                <a:srgbClr val="C00000"/>
              </a:buClr>
              <a:buSzPts val="1960"/>
              <a:buChar char="–"/>
            </a:pPr>
            <a:r>
              <a:rPr lang="en-US" sz="1960" b="1">
                <a:solidFill>
                  <a:srgbClr val="C00000"/>
                </a:solidFill>
              </a:rPr>
              <a:t>Actual scores are linearly interpolated between grade cutoffs</a:t>
            </a:r>
            <a:endParaRPr/>
          </a:p>
          <a:p>
            <a:pPr marL="1143000" lvl="2" indent="-228600" algn="l" rtl="0">
              <a:lnSpc>
                <a:spcPct val="100000"/>
              </a:lnSpc>
              <a:spcBef>
                <a:spcPts val="336"/>
              </a:spcBef>
              <a:spcAft>
                <a:spcPts val="0"/>
              </a:spcAft>
              <a:buClr>
                <a:schemeClr val="dk1"/>
              </a:buClr>
              <a:buSzPts val="1679"/>
              <a:buChar char="•"/>
            </a:pPr>
            <a:r>
              <a:rPr lang="en-US" sz="1679"/>
              <a:t>Interpolation curves will depend on distribution of scores</a:t>
            </a:r>
            <a:endParaRPr/>
          </a:p>
        </p:txBody>
      </p:sp>
      <p:sp>
        <p:nvSpPr>
          <p:cNvPr id="288" name="Google Shape;288;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Homework Deadlines</a:t>
            </a:r>
            <a:endParaRPr/>
          </a:p>
        </p:txBody>
      </p:sp>
      <p:sp>
        <p:nvSpPr>
          <p:cNvPr id="294" name="Google Shape;294;p27"/>
          <p:cNvSpPr txBox="1">
            <a:spLocks noGrp="1"/>
          </p:cNvSpPr>
          <p:nvPr>
            <p:ph type="body" idx="1"/>
          </p:nvPr>
        </p:nvSpPr>
        <p:spPr>
          <a:xfrm>
            <a:off x="457200" y="1219200"/>
            <a:ext cx="8229600" cy="55022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1760"/>
              <a:buChar char="•"/>
            </a:pPr>
            <a:r>
              <a:rPr lang="en-US" sz="1760" dirty="0"/>
              <a:t>Multiple deadlines</a:t>
            </a:r>
            <a:endParaRPr dirty="0"/>
          </a:p>
          <a:p>
            <a:pPr marL="342900" lvl="0" indent="-342900" algn="l" rtl="0">
              <a:lnSpc>
                <a:spcPct val="100000"/>
              </a:lnSpc>
              <a:spcBef>
                <a:spcPts val="352"/>
              </a:spcBef>
              <a:spcAft>
                <a:spcPts val="0"/>
              </a:spcAft>
              <a:buClr>
                <a:schemeClr val="dk1"/>
              </a:buClr>
              <a:buSzPts val="1760"/>
              <a:buChar char="•"/>
            </a:pPr>
            <a:r>
              <a:rPr lang="en-US" sz="1760" dirty="0"/>
              <a:t>Separate deadline for </a:t>
            </a:r>
            <a:r>
              <a:rPr lang="en-US" sz="1760" dirty="0" err="1"/>
              <a:t>Autograded</a:t>
            </a:r>
            <a:r>
              <a:rPr lang="en-US" sz="1760" dirty="0"/>
              <a:t> deterministic component</a:t>
            </a:r>
            <a:endParaRPr dirty="0"/>
          </a:p>
          <a:p>
            <a:pPr marL="342900" lvl="0" indent="-342900" algn="l" rtl="0">
              <a:lnSpc>
                <a:spcPct val="100000"/>
              </a:lnSpc>
              <a:spcBef>
                <a:spcPts val="352"/>
              </a:spcBef>
              <a:spcAft>
                <a:spcPts val="0"/>
              </a:spcAft>
              <a:buClr>
                <a:schemeClr val="dk1"/>
              </a:buClr>
              <a:buSzPts val="1760"/>
              <a:buChar char="•"/>
            </a:pPr>
            <a:r>
              <a:rPr lang="en-US" sz="1760" dirty="0"/>
              <a:t>Kaggle component has multiple deadlines</a:t>
            </a:r>
            <a:endParaRPr dirty="0"/>
          </a:p>
          <a:p>
            <a:pPr marL="742950" lvl="1" indent="-285750" algn="l" rtl="0">
              <a:lnSpc>
                <a:spcPct val="100000"/>
              </a:lnSpc>
              <a:spcBef>
                <a:spcPts val="308"/>
              </a:spcBef>
              <a:spcAft>
                <a:spcPts val="0"/>
              </a:spcAft>
              <a:buClr>
                <a:schemeClr val="dk1"/>
              </a:buClr>
              <a:buSzPts val="1540"/>
              <a:buChar char="–"/>
            </a:pPr>
            <a:r>
              <a:rPr lang="en-US" sz="1540" i="1" dirty="0"/>
              <a:t>Initial submission </a:t>
            </a:r>
            <a:r>
              <a:rPr lang="en-US" sz="1540" dirty="0"/>
              <a:t>deadline : Making this is worth 5% of the marks of the HW</a:t>
            </a:r>
            <a:endParaRPr sz="1140" i="1" dirty="0"/>
          </a:p>
          <a:p>
            <a:pPr marL="742950" lvl="1" indent="-285750" algn="l" rtl="0">
              <a:lnSpc>
                <a:spcPct val="100000"/>
              </a:lnSpc>
              <a:spcBef>
                <a:spcPts val="308"/>
              </a:spcBef>
              <a:spcAft>
                <a:spcPts val="0"/>
              </a:spcAft>
              <a:buClr>
                <a:schemeClr val="dk1"/>
              </a:buClr>
              <a:buSzPts val="1540"/>
              <a:buChar char="–"/>
            </a:pPr>
            <a:r>
              <a:rPr lang="en-US" sz="1540" i="1" dirty="0"/>
              <a:t>Full submission deadline: </a:t>
            </a:r>
            <a:r>
              <a:rPr lang="en-US" sz="1540" dirty="0"/>
              <a:t>Your final submission must occur before this deadline to be eligible for full marks</a:t>
            </a:r>
            <a:endParaRPr dirty="0"/>
          </a:p>
          <a:p>
            <a:pPr marL="742950" lvl="1" indent="-285750" algn="l" rtl="0">
              <a:lnSpc>
                <a:spcPct val="100000"/>
              </a:lnSpc>
              <a:spcBef>
                <a:spcPts val="308"/>
              </a:spcBef>
              <a:spcAft>
                <a:spcPts val="0"/>
              </a:spcAft>
              <a:buClr>
                <a:schemeClr val="dk1"/>
              </a:buClr>
              <a:buSzPts val="1540"/>
              <a:buChar char="–"/>
            </a:pPr>
            <a:r>
              <a:rPr lang="en-US" sz="1540" i="1" dirty="0"/>
              <a:t>Drop-dead deadline:  </a:t>
            </a:r>
            <a:r>
              <a:rPr lang="en-US" sz="1540" dirty="0"/>
              <a:t>Must submit by here to be eligible for </a:t>
            </a:r>
            <a:r>
              <a:rPr lang="en-US" sz="1540" i="1" dirty="0"/>
              <a:t>any </a:t>
            </a:r>
            <a:r>
              <a:rPr lang="en-US" sz="1540" dirty="0"/>
              <a:t>marks</a:t>
            </a:r>
            <a:endParaRPr sz="1540" i="1" dirty="0"/>
          </a:p>
          <a:p>
            <a:pPr marL="1143000" lvl="2" indent="-228600" algn="l" rtl="0">
              <a:lnSpc>
                <a:spcPct val="100000"/>
              </a:lnSpc>
              <a:spcBef>
                <a:spcPts val="264"/>
              </a:spcBef>
              <a:spcAft>
                <a:spcPts val="0"/>
              </a:spcAft>
              <a:buClr>
                <a:schemeClr val="dk1"/>
              </a:buClr>
              <a:buSzPts val="1320"/>
              <a:buChar char="•"/>
            </a:pPr>
            <a:r>
              <a:rPr lang="en-US" sz="1320" dirty="0"/>
              <a:t>Day on which solution is released</a:t>
            </a:r>
            <a:endParaRPr dirty="0"/>
          </a:p>
          <a:p>
            <a:pPr marL="1371600" lvl="3" indent="0" algn="l" rtl="0">
              <a:lnSpc>
                <a:spcPct val="100000"/>
              </a:lnSpc>
              <a:spcBef>
                <a:spcPts val="220"/>
              </a:spcBef>
              <a:spcAft>
                <a:spcPts val="0"/>
              </a:spcAft>
              <a:buClr>
                <a:schemeClr val="dk1"/>
              </a:buClr>
              <a:buSzPts val="1100"/>
              <a:buNone/>
            </a:pPr>
            <a:endParaRPr sz="1100" dirty="0"/>
          </a:p>
          <a:p>
            <a:pPr marL="342900" lvl="0" indent="-342900" algn="l" rtl="0">
              <a:lnSpc>
                <a:spcPct val="100000"/>
              </a:lnSpc>
              <a:spcBef>
                <a:spcPts val="352"/>
              </a:spcBef>
              <a:spcAft>
                <a:spcPts val="0"/>
              </a:spcAft>
              <a:buClr>
                <a:schemeClr val="dk1"/>
              </a:buClr>
              <a:buSzPts val="1760"/>
              <a:buChar char="•"/>
            </a:pPr>
            <a:r>
              <a:rPr lang="en-US" sz="1760" dirty="0" err="1"/>
              <a:t>Homeworks</a:t>
            </a:r>
            <a:r>
              <a:rPr lang="en-US" sz="1760" dirty="0"/>
              <a:t>: Late policy</a:t>
            </a:r>
            <a:endParaRPr dirty="0"/>
          </a:p>
          <a:p>
            <a:pPr marL="742950" lvl="1" indent="-285750" algn="l" rtl="0">
              <a:lnSpc>
                <a:spcPct val="100000"/>
              </a:lnSpc>
              <a:spcBef>
                <a:spcPts val="308"/>
              </a:spcBef>
              <a:spcAft>
                <a:spcPts val="0"/>
              </a:spcAft>
              <a:buClr>
                <a:schemeClr val="dk1"/>
              </a:buClr>
              <a:buSzPts val="1540"/>
              <a:buChar char="–"/>
            </a:pPr>
            <a:r>
              <a:rPr lang="en-US" sz="1540" dirty="0"/>
              <a:t>Everyone gets up to 7 total slack days (does not apply to initial submission)</a:t>
            </a:r>
            <a:endParaRPr dirty="0"/>
          </a:p>
          <a:p>
            <a:pPr marL="742950" lvl="1" indent="-285750" algn="l" rtl="0">
              <a:lnSpc>
                <a:spcPct val="100000"/>
              </a:lnSpc>
              <a:spcBef>
                <a:spcPts val="308"/>
              </a:spcBef>
              <a:spcAft>
                <a:spcPts val="0"/>
              </a:spcAft>
              <a:buClr>
                <a:schemeClr val="dk1"/>
              </a:buClr>
              <a:buSzPts val="1540"/>
              <a:buChar char="–"/>
            </a:pPr>
            <a:r>
              <a:rPr lang="en-US" sz="1540" dirty="0"/>
              <a:t>You can distribute them as you want across your HWs</a:t>
            </a:r>
            <a:endParaRPr dirty="0"/>
          </a:p>
          <a:p>
            <a:pPr marL="1143000" lvl="2" indent="-228600" algn="l" rtl="0">
              <a:lnSpc>
                <a:spcPct val="100000"/>
              </a:lnSpc>
              <a:spcBef>
                <a:spcPts val="264"/>
              </a:spcBef>
              <a:spcAft>
                <a:spcPts val="0"/>
              </a:spcAft>
              <a:buClr>
                <a:schemeClr val="dk1"/>
              </a:buClr>
              <a:buSzPts val="1320"/>
              <a:buChar char="•"/>
            </a:pPr>
            <a:r>
              <a:rPr lang="en-US" sz="1320" dirty="0"/>
              <a:t>You become ineligible for “A+” bonus if you’re using your slack days for Kaggle</a:t>
            </a:r>
            <a:endParaRPr sz="1320" dirty="0"/>
          </a:p>
          <a:p>
            <a:pPr marL="742950" lvl="1" indent="-285750" algn="l" rtl="0">
              <a:lnSpc>
                <a:spcPct val="100000"/>
              </a:lnSpc>
              <a:spcBef>
                <a:spcPts val="308"/>
              </a:spcBef>
              <a:spcAft>
                <a:spcPts val="0"/>
              </a:spcAft>
              <a:buClr>
                <a:schemeClr val="dk1"/>
              </a:buClr>
              <a:buSzPts val="1540"/>
              <a:buChar char="–"/>
            </a:pPr>
            <a:r>
              <a:rPr lang="en-US" sz="1540" dirty="0"/>
              <a:t>Once you use up your slack days, all subsequent late submissions will accrue a 10% penalty (on top of any other penalties)</a:t>
            </a:r>
            <a:endParaRPr dirty="0"/>
          </a:p>
          <a:p>
            <a:pPr marL="742950" lvl="1" indent="-285750" algn="l" rtl="0">
              <a:lnSpc>
                <a:spcPct val="100000"/>
              </a:lnSpc>
              <a:spcBef>
                <a:spcPts val="308"/>
              </a:spcBef>
              <a:spcAft>
                <a:spcPts val="0"/>
              </a:spcAft>
              <a:buClr>
                <a:schemeClr val="dk1"/>
              </a:buClr>
              <a:buSzPts val="1540"/>
              <a:buChar char="–"/>
            </a:pPr>
            <a:r>
              <a:rPr lang="en-US" sz="1540" dirty="0"/>
              <a:t>There will be no more submissions after the drop-dead deadline</a:t>
            </a:r>
            <a:endParaRPr dirty="0"/>
          </a:p>
          <a:p>
            <a:pPr marL="742950" lvl="1" indent="-285750" algn="l" rtl="0">
              <a:lnSpc>
                <a:spcPct val="100000"/>
              </a:lnSpc>
              <a:spcBef>
                <a:spcPts val="308"/>
              </a:spcBef>
              <a:spcAft>
                <a:spcPts val="0"/>
              </a:spcAft>
              <a:buClr>
                <a:schemeClr val="dk1"/>
              </a:buClr>
              <a:buSzPts val="1540"/>
              <a:buChar char="–"/>
            </a:pPr>
            <a:r>
              <a:rPr lang="en-US" sz="1540" dirty="0"/>
              <a:t>Kaggle:  Kaggle leaderboards stop showing updates on full-submission deadline</a:t>
            </a:r>
            <a:endParaRPr dirty="0"/>
          </a:p>
          <a:p>
            <a:pPr marL="1143000" lvl="2" indent="-228600" algn="l" rtl="0">
              <a:lnSpc>
                <a:spcPct val="100000"/>
              </a:lnSpc>
              <a:spcBef>
                <a:spcPts val="264"/>
              </a:spcBef>
              <a:spcAft>
                <a:spcPts val="0"/>
              </a:spcAft>
              <a:buClr>
                <a:schemeClr val="dk1"/>
              </a:buClr>
              <a:buSzPts val="1320"/>
              <a:buChar char="•"/>
            </a:pPr>
            <a:r>
              <a:rPr lang="en-US" sz="1320" dirty="0"/>
              <a:t>But will continue to privately accept submissions until drop-dead deadline</a:t>
            </a:r>
            <a:endParaRPr dirty="0"/>
          </a:p>
          <a:p>
            <a:pPr marL="1143000" lvl="2" indent="-144780" algn="l" rtl="0">
              <a:lnSpc>
                <a:spcPct val="100000"/>
              </a:lnSpc>
              <a:spcBef>
                <a:spcPts val="264"/>
              </a:spcBef>
              <a:spcAft>
                <a:spcPts val="0"/>
              </a:spcAft>
              <a:buClr>
                <a:schemeClr val="dk1"/>
              </a:buClr>
              <a:buSzPts val="1320"/>
              <a:buNone/>
            </a:pPr>
            <a:endParaRPr sz="1320" dirty="0"/>
          </a:p>
          <a:p>
            <a:pPr marL="342900" lvl="0" indent="-342900" algn="l" rtl="0">
              <a:lnSpc>
                <a:spcPct val="100000"/>
              </a:lnSpc>
              <a:spcBef>
                <a:spcPts val="352"/>
              </a:spcBef>
              <a:spcAft>
                <a:spcPts val="0"/>
              </a:spcAft>
              <a:buClr>
                <a:srgbClr val="FF0000"/>
              </a:buClr>
              <a:buSzPts val="1760"/>
              <a:buChar char="•"/>
            </a:pPr>
            <a:r>
              <a:rPr lang="en-US" sz="1760" b="1" i="1" dirty="0">
                <a:solidFill>
                  <a:srgbClr val="FF0000"/>
                </a:solidFill>
              </a:rPr>
              <a:t>Please see course webpage for complete set of policies</a:t>
            </a:r>
            <a:endParaRPr dirty="0"/>
          </a:p>
        </p:txBody>
      </p:sp>
      <p:sp>
        <p:nvSpPr>
          <p:cNvPr id="295" name="Google Shape;29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project</a:t>
            </a:r>
            <a:endParaRPr/>
          </a:p>
        </p:txBody>
      </p:sp>
      <p:sp>
        <p:nvSpPr>
          <p:cNvPr id="301" name="Google Shape;301;p28"/>
          <p:cNvSpPr txBox="1">
            <a:spLocks noGrp="1"/>
          </p:cNvSpPr>
          <p:nvPr>
            <p:ph type="body" idx="1"/>
          </p:nvPr>
        </p:nvSpPr>
        <p:spPr>
          <a:xfrm>
            <a:off x="457200" y="1143000"/>
            <a:ext cx="8229600" cy="53340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ts val="2240"/>
              <a:buChar char="•"/>
            </a:pPr>
            <a:r>
              <a:rPr lang="en-US" sz="2240" dirty="0"/>
              <a:t>If you’re taking 11-785/18-786,  you will be required to do a course project</a:t>
            </a:r>
          </a:p>
          <a:p>
            <a:pPr marL="742950" lvl="1" indent="-285750">
              <a:spcBef>
                <a:spcPts val="392"/>
              </a:spcBef>
              <a:buClr>
                <a:srgbClr val="000000"/>
              </a:buClr>
              <a:buSzPts val="1960"/>
            </a:pPr>
            <a:r>
              <a:rPr lang="en-US" sz="1900" dirty="0">
                <a:solidFill>
                  <a:srgbClr val="000000"/>
                </a:solidFill>
              </a:rPr>
              <a:t>11-685 students can choose to do the project instead of HW5 (more on this later)</a:t>
            </a:r>
            <a:endParaRPr lang="en-US" dirty="0">
              <a:solidFill>
                <a:srgbClr val="000000"/>
              </a:solidFill>
            </a:endParaRPr>
          </a:p>
          <a:p>
            <a:pPr marL="342900" lvl="0" indent="-342900" algn="l" rtl="0">
              <a:lnSpc>
                <a:spcPct val="100000"/>
              </a:lnSpc>
              <a:spcBef>
                <a:spcPts val="448"/>
              </a:spcBef>
              <a:spcAft>
                <a:spcPts val="0"/>
              </a:spcAft>
              <a:buClr>
                <a:schemeClr val="dk1"/>
              </a:buClr>
              <a:buSzPts val="2240"/>
              <a:buChar char="•"/>
            </a:pPr>
            <a:r>
              <a:rPr lang="en-US" sz="2240" dirty="0"/>
              <a:t>Projects are done by teams of students</a:t>
            </a:r>
            <a:endParaRPr lang="en-US" dirty="0"/>
          </a:p>
          <a:p>
            <a:pPr marL="742950" lvl="1" indent="-285750" algn="l" rtl="0">
              <a:lnSpc>
                <a:spcPct val="100000"/>
              </a:lnSpc>
              <a:spcBef>
                <a:spcPts val="392"/>
              </a:spcBef>
              <a:spcAft>
                <a:spcPts val="0"/>
              </a:spcAft>
              <a:buClr>
                <a:schemeClr val="dk1"/>
              </a:buClr>
              <a:buSzPts val="1960"/>
              <a:buChar char="–"/>
            </a:pPr>
            <a:r>
              <a:rPr lang="en-US" sz="1960" dirty="0"/>
              <a:t>Ideal team size is 4</a:t>
            </a:r>
            <a:endParaRPr dirty="0"/>
          </a:p>
          <a:p>
            <a:pPr marL="742950" lvl="1" indent="-285750" algn="l" rtl="0">
              <a:lnSpc>
                <a:spcPct val="100000"/>
              </a:lnSpc>
              <a:spcBef>
                <a:spcPts val="392"/>
              </a:spcBef>
              <a:spcAft>
                <a:spcPts val="0"/>
              </a:spcAft>
              <a:buClr>
                <a:schemeClr val="dk1"/>
              </a:buClr>
              <a:buSzPts val="1960"/>
              <a:buChar char="–"/>
            </a:pPr>
            <a:r>
              <a:rPr lang="en-US" sz="1960" dirty="0"/>
              <a:t>You are encouraged to form your teams early</a:t>
            </a:r>
            <a:endParaRPr dirty="0"/>
          </a:p>
          <a:p>
            <a:pPr marL="342900" lvl="0" indent="-342900" algn="l" rtl="0">
              <a:lnSpc>
                <a:spcPct val="100000"/>
              </a:lnSpc>
              <a:spcBef>
                <a:spcPts val="448"/>
              </a:spcBef>
              <a:spcAft>
                <a:spcPts val="0"/>
              </a:spcAft>
              <a:buClr>
                <a:schemeClr val="dk1"/>
              </a:buClr>
              <a:buSzPts val="2240"/>
              <a:buChar char="•"/>
            </a:pPr>
            <a:r>
              <a:rPr lang="en-US" sz="2240" dirty="0"/>
              <a:t>Projects are intended to exercise your ability to comprehend and implement ideas beyond those covered by the HWs</a:t>
            </a:r>
            <a:endParaRPr dirty="0"/>
          </a:p>
          <a:p>
            <a:pPr marL="1143000" lvl="2" indent="-121919" algn="l" rtl="0">
              <a:lnSpc>
                <a:spcPct val="100000"/>
              </a:lnSpc>
              <a:spcBef>
                <a:spcPts val="336"/>
              </a:spcBef>
              <a:spcAft>
                <a:spcPts val="0"/>
              </a:spcAft>
              <a:buClr>
                <a:schemeClr val="dk1"/>
              </a:buClr>
              <a:buSzPts val="1680"/>
              <a:buNone/>
            </a:pPr>
            <a:endParaRPr sz="1679" dirty="0"/>
          </a:p>
          <a:p>
            <a:pPr marL="342900" lvl="0" indent="-342900" algn="l" rtl="0">
              <a:lnSpc>
                <a:spcPct val="100000"/>
              </a:lnSpc>
              <a:spcBef>
                <a:spcPts val="448"/>
              </a:spcBef>
              <a:spcAft>
                <a:spcPts val="0"/>
              </a:spcAft>
              <a:buClr>
                <a:schemeClr val="dk1"/>
              </a:buClr>
              <a:buSzPts val="2240"/>
              <a:buChar char="•"/>
            </a:pPr>
            <a:r>
              <a:rPr lang="en-US" sz="2240" dirty="0"/>
              <a:t>Project can range from</a:t>
            </a:r>
            <a:endParaRPr dirty="0"/>
          </a:p>
          <a:p>
            <a:pPr marL="742950" lvl="1" indent="-285750" algn="l" rtl="0">
              <a:lnSpc>
                <a:spcPct val="100000"/>
              </a:lnSpc>
              <a:spcBef>
                <a:spcPts val="392"/>
              </a:spcBef>
              <a:spcAft>
                <a:spcPts val="0"/>
              </a:spcAft>
              <a:buClr>
                <a:schemeClr val="dk1"/>
              </a:buClr>
              <a:buSzPts val="1960"/>
              <a:buChar char="–"/>
            </a:pPr>
            <a:r>
              <a:rPr lang="en-US" sz="1960" dirty="0"/>
              <a:t>Implementing and evaluating cutting-edge ideas from recent papers</a:t>
            </a:r>
            <a:endParaRPr dirty="0"/>
          </a:p>
          <a:p>
            <a:pPr marL="1143000" lvl="2" indent="-228600" algn="l" rtl="0">
              <a:lnSpc>
                <a:spcPct val="100000"/>
              </a:lnSpc>
              <a:spcBef>
                <a:spcPts val="336"/>
              </a:spcBef>
              <a:spcAft>
                <a:spcPts val="0"/>
              </a:spcAft>
              <a:buClr>
                <a:schemeClr val="dk1"/>
              </a:buClr>
              <a:buSzPts val="1679"/>
              <a:buChar char="•"/>
            </a:pPr>
            <a:r>
              <a:rPr lang="en-US" sz="1679" i="1" dirty="0"/>
              <a:t>Verifying </a:t>
            </a:r>
            <a:r>
              <a:rPr lang="en-US" sz="1679" dirty="0"/>
              <a:t>results from “hot” published work</a:t>
            </a:r>
          </a:p>
          <a:p>
            <a:pPr marL="1143000" lvl="2" indent="-228600">
              <a:spcBef>
                <a:spcPts val="336"/>
              </a:spcBef>
              <a:buSzPts val="1679"/>
            </a:pPr>
            <a:r>
              <a:rPr lang="en-US" sz="1679" i="1" dirty="0"/>
              <a:t>Past projects gallery : </a:t>
            </a:r>
            <a:r>
              <a:rPr lang="en-US" sz="1679" i="1" dirty="0">
                <a:solidFill>
                  <a:srgbClr val="C00000"/>
                </a:solidFill>
              </a:rPr>
              <a:t>http://</a:t>
            </a:r>
            <a:r>
              <a:rPr lang="en-US" sz="1679" i="1" dirty="0" err="1">
                <a:solidFill>
                  <a:srgbClr val="C00000"/>
                </a:solidFill>
              </a:rPr>
              <a:t>deeplearning.cs.cmu.edu</a:t>
            </a:r>
            <a:r>
              <a:rPr lang="en-US" sz="1679" i="1" dirty="0">
                <a:solidFill>
                  <a:srgbClr val="C00000"/>
                </a:solidFill>
              </a:rPr>
              <a:t>/shared/</a:t>
            </a:r>
            <a:r>
              <a:rPr lang="en-US" sz="1679" i="1" dirty="0" err="1">
                <a:solidFill>
                  <a:srgbClr val="C00000"/>
                </a:solidFill>
              </a:rPr>
              <a:t>project.html</a:t>
            </a:r>
            <a:endParaRPr sz="1679" i="1" dirty="0">
              <a:solidFill>
                <a:srgbClr val="C00000"/>
              </a:solidFill>
            </a:endParaRPr>
          </a:p>
          <a:p>
            <a:pPr marL="742950" lvl="1" indent="-285750" algn="l" rtl="0">
              <a:lnSpc>
                <a:spcPct val="100000"/>
              </a:lnSpc>
              <a:spcBef>
                <a:spcPts val="392"/>
              </a:spcBef>
              <a:spcAft>
                <a:spcPts val="0"/>
              </a:spcAft>
              <a:buClr>
                <a:schemeClr val="dk1"/>
              </a:buClr>
              <a:buSzPts val="1960"/>
              <a:buChar char="–"/>
            </a:pPr>
            <a:r>
              <a:rPr lang="en-US" sz="1960" dirty="0"/>
              <a:t>“</a:t>
            </a:r>
            <a:r>
              <a:rPr lang="en-US" sz="1960" dirty="0" err="1"/>
              <a:t>Researchy</a:t>
            </a:r>
            <a:r>
              <a:rPr lang="en-US" sz="1960" dirty="0"/>
              <a:t>” problems that might lead to publication if completed well </a:t>
            </a:r>
            <a:endParaRPr dirty="0"/>
          </a:p>
          <a:p>
            <a:pPr marL="742950" lvl="1" indent="-285750" algn="l" rtl="0">
              <a:lnSpc>
                <a:spcPct val="100000"/>
              </a:lnSpc>
              <a:spcBef>
                <a:spcPts val="392"/>
              </a:spcBef>
              <a:spcAft>
                <a:spcPts val="0"/>
              </a:spcAft>
              <a:buClr>
                <a:schemeClr val="dk1"/>
              </a:buClr>
              <a:buSzPts val="1960"/>
              <a:buChar char="–"/>
            </a:pPr>
            <a:r>
              <a:rPr lang="en-US" sz="1960" dirty="0"/>
              <a:t>Proposing new models/learning algorithms/techniques, with proper evaluation</a:t>
            </a:r>
            <a:endParaRPr dirty="0"/>
          </a:p>
          <a:p>
            <a:pPr marL="742950" lvl="1" indent="-285750" algn="l" rtl="0">
              <a:lnSpc>
                <a:spcPct val="100000"/>
              </a:lnSpc>
              <a:spcBef>
                <a:spcPts val="392"/>
              </a:spcBef>
              <a:spcAft>
                <a:spcPts val="0"/>
              </a:spcAft>
              <a:buClr>
                <a:schemeClr val="dk1"/>
              </a:buClr>
              <a:buSzPts val="1960"/>
              <a:buChar char="–"/>
            </a:pPr>
            <a:r>
              <a:rPr lang="en-US" sz="1960" dirty="0"/>
              <a:t>Etc.</a:t>
            </a:r>
            <a:endParaRPr dirty="0"/>
          </a:p>
        </p:txBody>
      </p:sp>
      <p:sp>
        <p:nvSpPr>
          <p:cNvPr id="302" name="Google Shape;30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Course project</a:t>
            </a:r>
            <a:endParaRPr/>
          </a:p>
        </p:txBody>
      </p:sp>
      <p:sp>
        <p:nvSpPr>
          <p:cNvPr id="308" name="Google Shape;308;p29"/>
          <p:cNvSpPr txBox="1">
            <a:spLocks noGrp="1"/>
          </p:cNvSpPr>
          <p:nvPr>
            <p:ph type="body" idx="1"/>
          </p:nvPr>
        </p:nvSpPr>
        <p:spPr>
          <a:xfrm>
            <a:off x="457200" y="1143000"/>
            <a:ext cx="8519400" cy="54864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1850"/>
              <a:buChar char="•"/>
            </a:pPr>
            <a:r>
              <a:rPr lang="en-US" sz="1850" dirty="0"/>
              <a:t>Project teams must be formed by the first week of </a:t>
            </a:r>
            <a:r>
              <a:rPr lang="en-US" sz="1850" b="1" dirty="0"/>
              <a:t>March</a:t>
            </a:r>
            <a:endParaRPr sz="1850" b="1" dirty="0"/>
          </a:p>
          <a:p>
            <a:pPr marL="742950" lvl="1" indent="-285750" algn="l" rtl="0">
              <a:lnSpc>
                <a:spcPct val="100000"/>
              </a:lnSpc>
              <a:spcBef>
                <a:spcPts val="296"/>
              </a:spcBef>
              <a:spcAft>
                <a:spcPts val="0"/>
              </a:spcAft>
              <a:buClr>
                <a:schemeClr val="dk1"/>
              </a:buClr>
              <a:buSzPts val="1480"/>
              <a:buChar char="–"/>
            </a:pPr>
            <a:r>
              <a:rPr lang="en-US" sz="1480" dirty="0"/>
              <a:t>If you don’t form your own teams, we will team you up</a:t>
            </a:r>
            <a:endParaRPr dirty="0"/>
          </a:p>
          <a:p>
            <a:pPr marL="342900" lvl="0" indent="-342900" algn="l" rtl="0">
              <a:lnSpc>
                <a:spcPct val="100000"/>
              </a:lnSpc>
              <a:spcBef>
                <a:spcPts val="370"/>
              </a:spcBef>
              <a:spcAft>
                <a:spcPts val="0"/>
              </a:spcAft>
              <a:buClr>
                <a:schemeClr val="dk1"/>
              </a:buClr>
              <a:buSzPts val="1850"/>
              <a:buChar char="•"/>
            </a:pPr>
            <a:r>
              <a:rPr lang="en-US" sz="1850" dirty="0"/>
              <a:t>Each team must:</a:t>
            </a:r>
            <a:endParaRPr dirty="0"/>
          </a:p>
          <a:p>
            <a:pPr marL="742950" lvl="1" indent="-285750" algn="l" rtl="0">
              <a:lnSpc>
                <a:spcPct val="100000"/>
              </a:lnSpc>
              <a:spcBef>
                <a:spcPts val="333"/>
              </a:spcBef>
              <a:spcAft>
                <a:spcPts val="0"/>
              </a:spcAft>
              <a:buClr>
                <a:schemeClr val="dk1"/>
              </a:buClr>
              <a:buSzPts val="1665"/>
              <a:buChar char="–"/>
            </a:pPr>
            <a:r>
              <a:rPr lang="en-US" sz="1665" dirty="0"/>
              <a:t>Submit  a project proposal by the second week of March</a:t>
            </a:r>
            <a:endParaRPr sz="1665" dirty="0"/>
          </a:p>
          <a:p>
            <a:pPr marL="742950" lvl="1" indent="-285750" algn="l" rtl="0">
              <a:lnSpc>
                <a:spcPct val="100000"/>
              </a:lnSpc>
              <a:spcBef>
                <a:spcPts val="333"/>
              </a:spcBef>
              <a:spcAft>
                <a:spcPts val="0"/>
              </a:spcAft>
              <a:buClr>
                <a:schemeClr val="dk1"/>
              </a:buClr>
              <a:buSzPts val="1665"/>
              <a:buChar char="–"/>
            </a:pPr>
            <a:r>
              <a:rPr lang="en-US" sz="1665" dirty="0"/>
              <a:t>Submit a mid-way report ¾ way through the semester </a:t>
            </a:r>
            <a:r>
              <a:rPr lang="en-US" sz="1665" b="1" dirty="0"/>
              <a:t>(First week of April)</a:t>
            </a:r>
          </a:p>
          <a:p>
            <a:pPr marL="742950" lvl="1" indent="-285750">
              <a:spcBef>
                <a:spcPts val="333"/>
              </a:spcBef>
              <a:buSzPts val="1665"/>
            </a:pPr>
            <a:r>
              <a:rPr lang="en-US" sz="1665" dirty="0"/>
              <a:t>Submit a preliminary full report three days </a:t>
            </a:r>
            <a:r>
              <a:rPr lang="en-US" sz="1665" b="1" dirty="0"/>
              <a:t>before the presentation due date</a:t>
            </a:r>
            <a:endParaRPr sz="1665" b="1" dirty="0"/>
          </a:p>
          <a:p>
            <a:pPr marL="742950" lvl="1" indent="-285750" algn="l" rtl="0">
              <a:lnSpc>
                <a:spcPct val="100000"/>
              </a:lnSpc>
              <a:spcBef>
                <a:spcPts val="333"/>
              </a:spcBef>
              <a:spcAft>
                <a:spcPts val="0"/>
              </a:spcAft>
              <a:buClr>
                <a:schemeClr val="dk1"/>
              </a:buClr>
              <a:buSzPts val="1665"/>
              <a:buChar char="–"/>
            </a:pPr>
            <a:r>
              <a:rPr lang="en-US" sz="1665" dirty="0"/>
              <a:t>Make a </a:t>
            </a:r>
            <a:r>
              <a:rPr lang="en-US" sz="1665" b="1" dirty="0"/>
              <a:t>5 min </a:t>
            </a:r>
            <a:r>
              <a:rPr lang="en-US" sz="1665" dirty="0"/>
              <a:t>video presentation of the project at the end of the semester</a:t>
            </a:r>
            <a:endParaRPr lang="en-US" sz="2400" dirty="0"/>
          </a:p>
          <a:p>
            <a:pPr marL="1200150" lvl="2" indent="-285750">
              <a:spcBef>
                <a:spcPts val="333"/>
              </a:spcBef>
              <a:buSzPts val="1665"/>
              <a:buFont typeface="Arial" panose="020B0604020202020204" pitchFamily="34" charset="0"/>
              <a:buChar char="•"/>
            </a:pPr>
            <a:r>
              <a:rPr lang="en-US" sz="1665" dirty="0">
                <a:solidFill>
                  <a:schemeClr val="tx1"/>
                </a:solidFill>
              </a:rPr>
              <a:t>Can be presented by one, some, or all team members</a:t>
            </a:r>
          </a:p>
          <a:p>
            <a:pPr marL="1200150" lvl="2" indent="-285750">
              <a:spcBef>
                <a:spcPts val="333"/>
              </a:spcBef>
              <a:buSzPts val="1665"/>
              <a:buFont typeface="Arial" panose="020B0604020202020204" pitchFamily="34" charset="0"/>
              <a:buChar char="•"/>
            </a:pPr>
            <a:r>
              <a:rPr lang="en-US" sz="1665" dirty="0">
                <a:solidFill>
                  <a:schemeClr val="tx1"/>
                </a:solidFill>
              </a:rPr>
              <a:t>Will be evaluated by the instructor, TAs, and your classmates</a:t>
            </a:r>
          </a:p>
          <a:p>
            <a:pPr marL="1200150" lvl="2" indent="-285750">
              <a:spcBef>
                <a:spcPts val="333"/>
              </a:spcBef>
              <a:buSzPts val="1665"/>
              <a:buFont typeface="Arial" panose="020B0604020202020204" pitchFamily="34" charset="0"/>
              <a:buChar char="•"/>
            </a:pPr>
            <a:r>
              <a:rPr lang="en-US" sz="1665" dirty="0"/>
              <a:t>Ensure you explain the problem, proposed solution, and the evaluation clearly</a:t>
            </a:r>
          </a:p>
          <a:p>
            <a:pPr marL="1200150" lvl="2" indent="-285750">
              <a:spcBef>
                <a:spcPts val="333"/>
              </a:spcBef>
              <a:buSzPts val="1665"/>
              <a:buFont typeface="Arial" panose="020B0604020202020204" pitchFamily="34" charset="0"/>
              <a:buChar char="•"/>
            </a:pPr>
            <a:r>
              <a:rPr lang="en-US" sz="1665" dirty="0"/>
              <a:t>Allocate enough time to make the presentation, it is not as easy as you think</a:t>
            </a:r>
          </a:p>
          <a:p>
            <a:pPr marL="1200150" lvl="2" indent="-285750">
              <a:spcBef>
                <a:spcPts val="333"/>
              </a:spcBef>
              <a:buSzPts val="1665"/>
              <a:buFont typeface="Arial" panose="020B0604020202020204" pitchFamily="34" charset="0"/>
              <a:buChar char="•"/>
            </a:pPr>
            <a:r>
              <a:rPr lang="en-US" sz="1665" dirty="0"/>
              <a:t>Poor presentation can significantly affect your project score :)</a:t>
            </a:r>
          </a:p>
          <a:p>
            <a:pPr marL="742950" lvl="1" indent="-285750" algn="l" rtl="0">
              <a:lnSpc>
                <a:spcPct val="100000"/>
              </a:lnSpc>
              <a:spcBef>
                <a:spcPts val="333"/>
              </a:spcBef>
              <a:spcAft>
                <a:spcPts val="0"/>
              </a:spcAft>
              <a:buClr>
                <a:schemeClr val="dk1"/>
              </a:buClr>
              <a:buSzPts val="1665"/>
              <a:buChar char="–"/>
            </a:pPr>
            <a:r>
              <a:rPr lang="en-US" sz="1665" dirty="0"/>
              <a:t>Submit a final full report at the end of the semester</a:t>
            </a:r>
            <a:endParaRPr dirty="0"/>
          </a:p>
          <a:p>
            <a:pPr marL="742950" lvl="1" indent="-285750" algn="l" rtl="0">
              <a:lnSpc>
                <a:spcPct val="100000"/>
              </a:lnSpc>
              <a:spcBef>
                <a:spcPts val="333"/>
              </a:spcBef>
              <a:spcAft>
                <a:spcPts val="0"/>
              </a:spcAft>
              <a:buClr>
                <a:schemeClr val="dk1"/>
              </a:buClr>
              <a:buSzPts val="1665"/>
              <a:buChar char="–"/>
            </a:pPr>
            <a:r>
              <a:rPr lang="en-US" sz="1665" dirty="0"/>
              <a:t>Templates for proposals and reports will be posted</a:t>
            </a:r>
            <a:endParaRPr dirty="0"/>
          </a:p>
          <a:p>
            <a:pPr marL="342900" lvl="0" indent="-342900" algn="l" rtl="0">
              <a:lnSpc>
                <a:spcPct val="100000"/>
              </a:lnSpc>
              <a:spcBef>
                <a:spcPts val="370"/>
              </a:spcBef>
              <a:spcAft>
                <a:spcPts val="0"/>
              </a:spcAft>
              <a:buClr>
                <a:schemeClr val="dk1"/>
              </a:buClr>
              <a:buSzPts val="1850"/>
              <a:buChar char="•"/>
            </a:pPr>
            <a:r>
              <a:rPr lang="en-US" sz="1850" i="1" dirty="0"/>
              <a:t>Each team will be assigned a mentor from among the TAs, who will monitor your progress and assist you if possible.</a:t>
            </a:r>
          </a:p>
          <a:p>
            <a:pPr marL="742950" lvl="1" indent="-285750">
              <a:spcBef>
                <a:spcPts val="333"/>
              </a:spcBef>
              <a:buClr>
                <a:srgbClr val="000000"/>
              </a:buClr>
              <a:buSzPts val="1665"/>
            </a:pPr>
            <a:r>
              <a:rPr lang="en-US" sz="1665" dirty="0">
                <a:solidFill>
                  <a:srgbClr val="000000"/>
                </a:solidFill>
              </a:rPr>
              <a:t>Teams will have 15 min. check-ins with their assigned TAs 2x through the semester</a:t>
            </a:r>
            <a:endParaRPr sz="1670" dirty="0"/>
          </a:p>
          <a:p>
            <a:pPr marL="342900" lvl="0" indent="-342900" algn="l" rtl="0">
              <a:lnSpc>
                <a:spcPct val="100000"/>
              </a:lnSpc>
              <a:spcBef>
                <a:spcPts val="370"/>
              </a:spcBef>
              <a:spcAft>
                <a:spcPts val="0"/>
              </a:spcAft>
              <a:buClr>
                <a:schemeClr val="dk1"/>
              </a:buClr>
              <a:buSzPts val="1850"/>
              <a:buChar char="•"/>
            </a:pPr>
            <a:r>
              <a:rPr lang="en-US" sz="1850" b="1" dirty="0"/>
              <a:t>More details on project evaluations will be posted towards the end of the </a:t>
            </a:r>
            <a:r>
              <a:rPr lang="en-US" sz="1850" b="1" dirty="0" err="1"/>
              <a:t>sem</a:t>
            </a:r>
            <a:endParaRPr lang="en-US" sz="1850" b="1" dirty="0"/>
          </a:p>
          <a:p>
            <a:pPr marL="342900" lvl="0" indent="-342900" algn="l" rtl="0">
              <a:lnSpc>
                <a:spcPct val="100000"/>
              </a:lnSpc>
              <a:spcBef>
                <a:spcPts val="370"/>
              </a:spcBef>
              <a:spcAft>
                <a:spcPts val="0"/>
              </a:spcAft>
              <a:buClr>
                <a:schemeClr val="dk1"/>
              </a:buClr>
              <a:buSzPts val="1850"/>
              <a:buChar char="•"/>
            </a:pPr>
            <a:r>
              <a:rPr lang="en-US" sz="1850" b="1" dirty="0"/>
              <a:t>The project is often the most fun portion of the course</a:t>
            </a:r>
            <a:endParaRPr dirty="0"/>
          </a:p>
        </p:txBody>
      </p:sp>
      <p:sp>
        <p:nvSpPr>
          <p:cNvPr id="309" name="Google Shape;30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457200" y="30199"/>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dirty="0"/>
              <a:t>Grading</a:t>
            </a:r>
            <a:endParaRPr dirty="0"/>
          </a:p>
        </p:txBody>
      </p:sp>
      <p:sp>
        <p:nvSpPr>
          <p:cNvPr id="315" name="Google Shape;315;p30"/>
          <p:cNvSpPr txBox="1">
            <a:spLocks noGrp="1"/>
          </p:cNvSpPr>
          <p:nvPr>
            <p:ph type="body" idx="1"/>
          </p:nvPr>
        </p:nvSpPr>
        <p:spPr>
          <a:xfrm>
            <a:off x="269358" y="1096925"/>
            <a:ext cx="8493642" cy="506095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10000"/>
              </a:lnSpc>
              <a:spcBef>
                <a:spcPts val="0"/>
              </a:spcBef>
              <a:spcAft>
                <a:spcPts val="0"/>
              </a:spcAft>
              <a:buClr>
                <a:schemeClr val="dk1"/>
              </a:buClr>
              <a:buSzPts val="2720"/>
              <a:buNone/>
            </a:pPr>
            <a:r>
              <a:rPr lang="en-US" sz="2720" b="1" u="sng" dirty="0"/>
              <a:t>Weekly Quizzes						24</a:t>
            </a:r>
            <a:br>
              <a:rPr lang="en-US" sz="2720" b="1" u="sng" dirty="0"/>
            </a:br>
            <a:r>
              <a:rPr lang="en-US" sz="2210" dirty="0"/>
              <a:t>14 Quizzes, bottom two dropped				                24</a:t>
            </a:r>
            <a:br>
              <a:rPr lang="en-US" sz="2210" dirty="0"/>
            </a:br>
            <a:endParaRPr sz="2210" b="1" u="sng" dirty="0"/>
          </a:p>
          <a:p>
            <a:pPr marL="0" lvl="0" indent="0" algn="l" rtl="0">
              <a:lnSpc>
                <a:spcPct val="110000"/>
              </a:lnSpc>
              <a:spcBef>
                <a:spcPts val="544"/>
              </a:spcBef>
              <a:spcAft>
                <a:spcPts val="0"/>
              </a:spcAft>
              <a:buClr>
                <a:schemeClr val="dk1"/>
              </a:buClr>
              <a:buSzPts val="2720"/>
              <a:buNone/>
            </a:pPr>
            <a:r>
              <a:rPr lang="en-US" sz="2720" b="1" u="sng" dirty="0"/>
              <a:t>Assignments							50</a:t>
            </a:r>
            <a:br>
              <a:rPr lang="en-US" sz="2720" b="1" u="sng" dirty="0"/>
            </a:br>
            <a:r>
              <a:rPr lang="en-US" sz="2210" dirty="0"/>
              <a:t>HW1 – Basic MLPs					(AL + Kaggle)	12.5</a:t>
            </a:r>
            <a:br>
              <a:rPr lang="en-US" sz="2210" dirty="0"/>
            </a:br>
            <a:r>
              <a:rPr lang="en-US" sz="2210" dirty="0"/>
              <a:t>HW2 – CNNs					(AL + Kaggle)	12.5</a:t>
            </a:r>
            <a:br>
              <a:rPr lang="en-US" sz="2210" dirty="0"/>
            </a:br>
            <a:r>
              <a:rPr lang="en-US" sz="2210" dirty="0"/>
              <a:t>HW3 – RNNs					(AL + Kaggle)	12.5</a:t>
            </a:r>
            <a:br>
              <a:rPr lang="en-US" sz="2210" dirty="0"/>
            </a:br>
            <a:r>
              <a:rPr lang="en-US" sz="2210" dirty="0"/>
              <a:t>HW4 – Sequence to Sequence Modelling        	 	(Kaggle) 	                	12.5</a:t>
            </a:r>
            <a:br>
              <a:rPr lang="en-US" sz="2210" dirty="0"/>
            </a:br>
            <a:endParaRPr sz="2720" dirty="0"/>
          </a:p>
          <a:p>
            <a:pPr marL="0" lvl="0" indent="0" algn="l" rtl="0">
              <a:lnSpc>
                <a:spcPct val="110000"/>
              </a:lnSpc>
              <a:spcBef>
                <a:spcPts val="544"/>
              </a:spcBef>
              <a:spcAft>
                <a:spcPts val="0"/>
              </a:spcAft>
              <a:buClr>
                <a:schemeClr val="dk1"/>
              </a:buClr>
              <a:buSzPts val="2720"/>
              <a:buNone/>
            </a:pPr>
            <a:r>
              <a:rPr lang="en-US" sz="2720" b="1" u="sng" dirty="0"/>
              <a:t>Team Project (</a:t>
            </a:r>
            <a:r>
              <a:rPr lang="en-US" sz="2720" b="1" u="sng"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Not for 11-485</a:t>
            </a:r>
            <a:r>
              <a:rPr lang="en-US" sz="2720" b="1" u="sng" dirty="0"/>
              <a:t>)					25</a:t>
            </a:r>
            <a:br>
              <a:rPr lang="en-US" sz="2380" b="1" u="sng" dirty="0"/>
            </a:br>
            <a:r>
              <a:rPr lang="en-US" sz="2210" dirty="0"/>
              <a:t>Proposal							                -</a:t>
            </a:r>
            <a:br>
              <a:rPr lang="en-US" sz="2210" dirty="0"/>
            </a:br>
            <a:r>
              <a:rPr lang="en-US" sz="2200" dirty="0"/>
              <a:t>Mid-term Report					                    	5</a:t>
            </a:r>
          </a:p>
          <a:p>
            <a:pPr marL="0" indent="0">
              <a:lnSpc>
                <a:spcPct val="110000"/>
              </a:lnSpc>
              <a:spcBef>
                <a:spcPts val="544"/>
              </a:spcBef>
              <a:buSzPts val="2720"/>
              <a:buNone/>
            </a:pPr>
            <a:r>
              <a:rPr lang="en-US" sz="2200" dirty="0"/>
              <a:t>Preliminary Full Report						-</a:t>
            </a:r>
            <a:br>
              <a:rPr lang="en-US" sz="2200" dirty="0"/>
            </a:br>
            <a:r>
              <a:rPr lang="en-US" sz="2200" dirty="0"/>
              <a:t>Project Presentation	</a:t>
            </a:r>
            <a:r>
              <a:rPr lang="en-US" sz="2210" dirty="0"/>
              <a:t>					10</a:t>
            </a:r>
            <a:br>
              <a:rPr lang="en-US" sz="2210" dirty="0"/>
            </a:br>
            <a:r>
              <a:rPr lang="en-US" sz="2210" dirty="0"/>
              <a:t>Peer Reviewing						binary multiplier</a:t>
            </a:r>
          </a:p>
          <a:p>
            <a:pPr marL="0" lvl="0" indent="0" algn="l" rtl="0">
              <a:lnSpc>
                <a:spcPct val="110000"/>
              </a:lnSpc>
              <a:spcBef>
                <a:spcPts val="544"/>
              </a:spcBef>
              <a:spcAft>
                <a:spcPts val="0"/>
              </a:spcAft>
              <a:buClr>
                <a:schemeClr val="dk1"/>
              </a:buClr>
              <a:buSzPts val="2720"/>
              <a:buNone/>
            </a:pPr>
            <a:r>
              <a:rPr lang="en-US" sz="2210" dirty="0"/>
              <a:t>Final report							10</a:t>
            </a:r>
          </a:p>
        </p:txBody>
      </p:sp>
      <p:sp>
        <p:nvSpPr>
          <p:cNvPr id="316" name="Google Shape;31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 name="TextBox 1">
            <a:extLst>
              <a:ext uri="{FF2B5EF4-FFF2-40B4-BE49-F238E27FC236}">
                <a16:creationId xmlns:a16="http://schemas.microsoft.com/office/drawing/2014/main" id="{36C7D23F-5A00-448E-9CFE-E09FAF6F46C4}"/>
              </a:ext>
            </a:extLst>
          </p:cNvPr>
          <p:cNvSpPr txBox="1"/>
          <p:nvPr/>
        </p:nvSpPr>
        <p:spPr>
          <a:xfrm>
            <a:off x="457200" y="6231135"/>
            <a:ext cx="5748690" cy="400110"/>
          </a:xfrm>
          <a:prstGeom prst="rect">
            <a:avLst/>
          </a:prstGeom>
          <a:noFill/>
        </p:spPr>
        <p:txBody>
          <a:bodyPr wrap="none" rtlCol="0">
            <a:spAutoFit/>
          </a:bodyPr>
          <a:lstStyle/>
          <a:p>
            <a:r>
              <a:rPr lang="en-US" sz="2000" dirty="0">
                <a:solidFill>
                  <a:srgbClr val="C00000"/>
                </a:solidFill>
              </a:rPr>
              <a:t>Don’t forget:  There is also 1 mark for attendance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DAB8-6399-497A-8C91-698B25AEB01D}"/>
              </a:ext>
            </a:extLst>
          </p:cNvPr>
          <p:cNvSpPr>
            <a:spLocks noGrp="1"/>
          </p:cNvSpPr>
          <p:nvPr>
            <p:ph type="title"/>
          </p:nvPr>
        </p:nvSpPr>
        <p:spPr/>
        <p:txBody>
          <a:bodyPr/>
          <a:lstStyle/>
          <a:p>
            <a:r>
              <a:rPr lang="en-US" b="1" dirty="0"/>
              <a:t>Homework 5</a:t>
            </a:r>
          </a:p>
        </p:txBody>
      </p:sp>
      <p:sp>
        <p:nvSpPr>
          <p:cNvPr id="3" name="Text Placeholder 2">
            <a:extLst>
              <a:ext uri="{FF2B5EF4-FFF2-40B4-BE49-F238E27FC236}">
                <a16:creationId xmlns:a16="http://schemas.microsoft.com/office/drawing/2014/main" id="{1DF95DCB-9645-4C56-BDE3-F71FF33B5B92}"/>
              </a:ext>
            </a:extLst>
          </p:cNvPr>
          <p:cNvSpPr>
            <a:spLocks noGrp="1"/>
          </p:cNvSpPr>
          <p:nvPr>
            <p:ph type="body" idx="1"/>
          </p:nvPr>
        </p:nvSpPr>
        <p:spPr/>
        <p:txBody>
          <a:bodyPr>
            <a:normAutofit fontScale="85000" lnSpcReduction="20000"/>
          </a:bodyPr>
          <a:lstStyle/>
          <a:p>
            <a:pPr>
              <a:lnSpc>
                <a:spcPct val="110000"/>
              </a:lnSpc>
            </a:pPr>
            <a:r>
              <a:rPr lang="en-US" dirty="0"/>
              <a:t>We will have a 5</a:t>
            </a:r>
            <a:r>
              <a:rPr lang="en-US" baseline="30000" dirty="0"/>
              <a:t>th</a:t>
            </a:r>
            <a:r>
              <a:rPr lang="en-US" dirty="0"/>
              <a:t> Homework, meant primarily for 11-685 students</a:t>
            </a:r>
          </a:p>
          <a:p>
            <a:pPr marL="742950" lvl="1" indent="-285750">
              <a:spcBef>
                <a:spcPts val="392"/>
              </a:spcBef>
              <a:buClr>
                <a:srgbClr val="000000"/>
              </a:buClr>
              <a:buSzPts val="1960"/>
            </a:pPr>
            <a:r>
              <a:rPr lang="en-US" sz="2600" dirty="0">
                <a:solidFill>
                  <a:srgbClr val="000000"/>
                </a:solidFill>
              </a:rPr>
              <a:t>This will have the same weight as a complete 11-785/18-786 Course Project,</a:t>
            </a:r>
          </a:p>
          <a:p>
            <a:pPr marL="742950" lvl="1" indent="-285750">
              <a:spcBef>
                <a:spcPts val="392"/>
              </a:spcBef>
              <a:buClr>
                <a:srgbClr val="000000"/>
              </a:buClr>
              <a:buSzPts val="1960"/>
            </a:pPr>
            <a:r>
              <a:rPr lang="en-US" dirty="0"/>
              <a:t>11-685 students can choose to do a Project instead of HW5</a:t>
            </a:r>
          </a:p>
          <a:p>
            <a:pPr marL="457200" lvl="1" indent="0">
              <a:spcBef>
                <a:spcPts val="392"/>
              </a:spcBef>
              <a:buClr>
                <a:srgbClr val="000000"/>
              </a:buClr>
              <a:buSzPts val="1960"/>
              <a:buNone/>
            </a:pPr>
            <a:endParaRPr lang="en-US" dirty="0"/>
          </a:p>
          <a:p>
            <a:pPr>
              <a:lnSpc>
                <a:spcPct val="110000"/>
              </a:lnSpc>
            </a:pPr>
            <a:r>
              <a:rPr lang="en-US" dirty="0"/>
              <a:t>11-785/18-786 students can use HW5 as a “make up” for incomplete projects, in the event of a catastrophe</a:t>
            </a:r>
          </a:p>
          <a:p>
            <a:pPr lvl="1">
              <a:lnSpc>
                <a:spcPct val="110000"/>
              </a:lnSpc>
            </a:pPr>
            <a:r>
              <a:rPr lang="en-US" dirty="0"/>
              <a:t>Remember Spring 2020 </a:t>
            </a:r>
          </a:p>
          <a:p>
            <a:pPr lvl="1">
              <a:lnSpc>
                <a:spcPct val="110000"/>
              </a:lnSpc>
            </a:pPr>
            <a:endParaRPr lang="en-US" dirty="0"/>
          </a:p>
          <a:p>
            <a:pPr>
              <a:lnSpc>
                <a:spcPct val="110000"/>
              </a:lnSpc>
            </a:pPr>
            <a:r>
              <a:rPr lang="en-US" dirty="0"/>
              <a:t>You will get scored for </a:t>
            </a:r>
            <a:r>
              <a:rPr lang="en-US" i="1" dirty="0"/>
              <a:t>either your project or HW5!</a:t>
            </a:r>
            <a:endParaRPr lang="en-US" dirty="0"/>
          </a:p>
        </p:txBody>
      </p:sp>
      <p:sp>
        <p:nvSpPr>
          <p:cNvPr id="4" name="Slide Number Placeholder 3">
            <a:extLst>
              <a:ext uri="{FF2B5EF4-FFF2-40B4-BE49-F238E27FC236}">
                <a16:creationId xmlns:a16="http://schemas.microsoft.com/office/drawing/2014/main" id="{1DF5648E-DE73-40F0-B242-A916C7BA3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3852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Neural Networks are taking over!</a:t>
            </a:r>
            <a:endParaRPr/>
          </a:p>
        </p:txBody>
      </p:sp>
      <p:sp>
        <p:nvSpPr>
          <p:cNvPr id="98" name="Google Shape;98;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Neural networks have become one of the major thrust areas recently in various pattern recognition, prediction, and analysis problems</a:t>
            </a: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In many problems they have established the state of the art</a:t>
            </a:r>
            <a:endParaRPr dirty="0"/>
          </a:p>
          <a:p>
            <a:pPr marL="742950" lvl="1" indent="-285750" algn="l" rtl="0">
              <a:spcBef>
                <a:spcPts val="560"/>
              </a:spcBef>
              <a:spcAft>
                <a:spcPts val="0"/>
              </a:spcAft>
              <a:buClr>
                <a:schemeClr val="dk1"/>
              </a:buClr>
              <a:buSzPts val="2800"/>
              <a:buChar char="–"/>
            </a:pPr>
            <a:r>
              <a:rPr lang="en-US" dirty="0"/>
              <a:t>Often exceeding previous benchmarks by large margins</a:t>
            </a:r>
          </a:p>
        </p:txBody>
      </p:sp>
      <p:sp>
        <p:nvSpPr>
          <p:cNvPr id="99" name="Google Shape;99;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4342066"/>
            <a:ext cx="8229600" cy="10053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1708644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Preparation for the course</a:t>
            </a:r>
            <a:endParaRPr/>
          </a:p>
        </p:txBody>
      </p:sp>
      <p:sp>
        <p:nvSpPr>
          <p:cNvPr id="322" name="Google Shape;322;p31"/>
          <p:cNvSpPr txBox="1">
            <a:spLocks noGrp="1"/>
          </p:cNvSpPr>
          <p:nvPr>
            <p:ph type="body" idx="1"/>
          </p:nvPr>
        </p:nvSpPr>
        <p:spPr>
          <a:xfrm>
            <a:off x="457200" y="129540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240"/>
              <a:buChar char="•"/>
            </a:pPr>
            <a:r>
              <a:rPr lang="en-US" sz="2240" dirty="0"/>
              <a:t>Course is implementation heavy</a:t>
            </a:r>
            <a:endParaRPr dirty="0"/>
          </a:p>
          <a:p>
            <a:pPr marL="742950" lvl="1" indent="-285750" algn="l" rtl="0">
              <a:lnSpc>
                <a:spcPct val="100000"/>
              </a:lnSpc>
              <a:spcBef>
                <a:spcPts val="392"/>
              </a:spcBef>
              <a:spcAft>
                <a:spcPts val="0"/>
              </a:spcAft>
              <a:buClr>
                <a:schemeClr val="dk1"/>
              </a:buClr>
              <a:buSzPts val="1960"/>
              <a:buChar char="–"/>
            </a:pPr>
            <a:r>
              <a:rPr lang="en-US" sz="1960" dirty="0"/>
              <a:t>A lot of coding and experimenting</a:t>
            </a:r>
            <a:endParaRPr dirty="0"/>
          </a:p>
          <a:p>
            <a:pPr marL="742950" lvl="1" indent="-285750" algn="l" rtl="0">
              <a:lnSpc>
                <a:spcPct val="100000"/>
              </a:lnSpc>
              <a:spcBef>
                <a:spcPts val="392"/>
              </a:spcBef>
              <a:spcAft>
                <a:spcPts val="0"/>
              </a:spcAft>
              <a:buClr>
                <a:schemeClr val="dk1"/>
              </a:buClr>
              <a:buSzPts val="1960"/>
              <a:buChar char="–"/>
            </a:pPr>
            <a:r>
              <a:rPr lang="en-US" sz="1960" dirty="0"/>
              <a:t>Will work with some large datasets</a:t>
            </a:r>
            <a:endParaRPr dirty="0"/>
          </a:p>
          <a:p>
            <a:pPr marL="742950" lvl="1" indent="-161290" algn="l" rtl="0">
              <a:lnSpc>
                <a:spcPct val="100000"/>
              </a:lnSpc>
              <a:spcBef>
                <a:spcPts val="392"/>
              </a:spcBef>
              <a:spcAft>
                <a:spcPts val="0"/>
              </a:spcAft>
              <a:buClr>
                <a:schemeClr val="dk1"/>
              </a:buClr>
              <a:buSzPts val="1960"/>
              <a:buNone/>
            </a:pPr>
            <a:endParaRPr sz="1960" dirty="0"/>
          </a:p>
          <a:p>
            <a:pPr marL="342900" lvl="0" indent="-342900" algn="l" rtl="0">
              <a:lnSpc>
                <a:spcPct val="100000"/>
              </a:lnSpc>
              <a:spcBef>
                <a:spcPts val="448"/>
              </a:spcBef>
              <a:spcAft>
                <a:spcPts val="0"/>
              </a:spcAft>
              <a:buClr>
                <a:schemeClr val="dk1"/>
              </a:buClr>
              <a:buSzPts val="2240"/>
              <a:buChar char="•"/>
            </a:pPr>
            <a:r>
              <a:rPr lang="en-US" sz="2240" dirty="0"/>
              <a:t>Language of choice: Python</a:t>
            </a:r>
            <a:endParaRPr dirty="0"/>
          </a:p>
          <a:p>
            <a:pPr marL="342900" lvl="0" indent="-342900" algn="l" rtl="0">
              <a:lnSpc>
                <a:spcPct val="100000"/>
              </a:lnSpc>
              <a:spcBef>
                <a:spcPts val="448"/>
              </a:spcBef>
              <a:spcAft>
                <a:spcPts val="0"/>
              </a:spcAft>
              <a:buClr>
                <a:schemeClr val="dk1"/>
              </a:buClr>
              <a:buSzPts val="2240"/>
              <a:buChar char="•"/>
            </a:pPr>
            <a:r>
              <a:rPr lang="en-US" sz="2240" dirty="0"/>
              <a:t>Toolkit of choice:  </a:t>
            </a:r>
            <a:r>
              <a:rPr lang="en-US" sz="2240" dirty="0" err="1"/>
              <a:t>Pytorch</a:t>
            </a:r>
            <a:endParaRPr sz="2240" dirty="0"/>
          </a:p>
          <a:p>
            <a:pPr marL="742950" lvl="1" indent="-285750" algn="l" rtl="0">
              <a:lnSpc>
                <a:spcPct val="100000"/>
              </a:lnSpc>
              <a:spcBef>
                <a:spcPts val="392"/>
              </a:spcBef>
              <a:spcAft>
                <a:spcPts val="0"/>
              </a:spcAft>
              <a:buClr>
                <a:schemeClr val="dk1"/>
              </a:buClr>
              <a:buSzPts val="1960"/>
              <a:buChar char="–"/>
            </a:pPr>
            <a:r>
              <a:rPr lang="en-US" sz="1960" dirty="0"/>
              <a:t>You are welcome to use other languages/toolkits, but the TAs will not be able to help with coding/homework</a:t>
            </a:r>
            <a:endParaRPr dirty="0"/>
          </a:p>
          <a:p>
            <a:pPr marL="1143000" lvl="2" indent="-228600" algn="l" rtl="0">
              <a:lnSpc>
                <a:spcPct val="100000"/>
              </a:lnSpc>
              <a:spcBef>
                <a:spcPts val="336"/>
              </a:spcBef>
              <a:spcAft>
                <a:spcPts val="0"/>
              </a:spcAft>
              <a:buClr>
                <a:schemeClr val="dk1"/>
              </a:buClr>
              <a:buSzPts val="1679"/>
              <a:buChar char="•"/>
            </a:pPr>
            <a:r>
              <a:rPr lang="en-US" sz="1679" dirty="0"/>
              <a:t>Some support for TensorFlow</a:t>
            </a:r>
            <a:endParaRPr sz="1679" dirty="0"/>
          </a:p>
          <a:p>
            <a:pPr marL="1143000" lvl="2" indent="-121919" algn="l" rtl="0">
              <a:lnSpc>
                <a:spcPct val="100000"/>
              </a:lnSpc>
              <a:spcBef>
                <a:spcPts val="336"/>
              </a:spcBef>
              <a:spcAft>
                <a:spcPts val="0"/>
              </a:spcAft>
              <a:buClr>
                <a:schemeClr val="dk1"/>
              </a:buClr>
              <a:buSzPts val="1680"/>
              <a:buNone/>
            </a:pPr>
            <a:endParaRPr sz="1679" dirty="0"/>
          </a:p>
          <a:p>
            <a:pPr marL="342900" lvl="0" indent="-342900" algn="l" rtl="0">
              <a:lnSpc>
                <a:spcPct val="100000"/>
              </a:lnSpc>
              <a:spcBef>
                <a:spcPts val="448"/>
              </a:spcBef>
              <a:spcAft>
                <a:spcPts val="0"/>
              </a:spcAft>
              <a:buClr>
                <a:schemeClr val="dk1"/>
              </a:buClr>
              <a:buSzPts val="2240"/>
              <a:buChar char="•"/>
            </a:pPr>
            <a:r>
              <a:rPr lang="en-US" sz="2240" dirty="0"/>
              <a:t>We hope you have gone through </a:t>
            </a:r>
            <a:endParaRPr dirty="0"/>
          </a:p>
          <a:p>
            <a:pPr marL="742950" lvl="1" indent="-285750" algn="l" rtl="0">
              <a:lnSpc>
                <a:spcPct val="100000"/>
              </a:lnSpc>
              <a:spcBef>
                <a:spcPts val="392"/>
              </a:spcBef>
              <a:spcAft>
                <a:spcPts val="0"/>
              </a:spcAft>
              <a:buClr>
                <a:schemeClr val="dk1"/>
              </a:buClr>
              <a:buSzPts val="1960"/>
              <a:buChar char="–"/>
            </a:pPr>
            <a:r>
              <a:rPr lang="en-US" sz="1960" dirty="0"/>
              <a:t>Recitation zero</a:t>
            </a:r>
            <a:endParaRPr dirty="0"/>
          </a:p>
          <a:p>
            <a:pPr marL="742950" lvl="1" indent="-285750" algn="l" rtl="0">
              <a:lnSpc>
                <a:spcPct val="100000"/>
              </a:lnSpc>
              <a:spcBef>
                <a:spcPts val="392"/>
              </a:spcBef>
              <a:spcAft>
                <a:spcPts val="0"/>
              </a:spcAft>
              <a:buClr>
                <a:schemeClr val="dk1"/>
              </a:buClr>
              <a:buSzPts val="1960"/>
              <a:buChar char="–"/>
            </a:pPr>
            <a:r>
              <a:rPr lang="en-US" sz="1960" dirty="0"/>
              <a:t>HW zero</a:t>
            </a:r>
            <a:endParaRPr dirty="0"/>
          </a:p>
        </p:txBody>
      </p:sp>
      <p:sp>
        <p:nvSpPr>
          <p:cNvPr id="323" name="Google Shape;32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597-7AF0-467F-8CEA-7E570BB5A9E8}"/>
              </a:ext>
            </a:extLst>
          </p:cNvPr>
          <p:cNvSpPr>
            <a:spLocks noGrp="1"/>
          </p:cNvSpPr>
          <p:nvPr>
            <p:ph type="title"/>
          </p:nvPr>
        </p:nvSpPr>
        <p:spPr>
          <a:xfrm>
            <a:off x="457200" y="98176"/>
            <a:ext cx="8229600" cy="1143000"/>
          </a:xfrm>
        </p:spPr>
        <p:txBody>
          <a:bodyPr/>
          <a:lstStyle/>
          <a:p>
            <a:r>
              <a:rPr lang="en-US" b="1" dirty="0"/>
              <a:t>Teamwork</a:t>
            </a:r>
          </a:p>
        </p:txBody>
      </p:sp>
      <p:sp>
        <p:nvSpPr>
          <p:cNvPr id="3" name="Text Placeholder 2">
            <a:extLst>
              <a:ext uri="{FF2B5EF4-FFF2-40B4-BE49-F238E27FC236}">
                <a16:creationId xmlns:a16="http://schemas.microsoft.com/office/drawing/2014/main" id="{A17E319E-76C9-4688-9057-4DA8D73855A4}"/>
              </a:ext>
            </a:extLst>
          </p:cNvPr>
          <p:cNvSpPr>
            <a:spLocks noGrp="1"/>
          </p:cNvSpPr>
          <p:nvPr>
            <p:ph type="body" idx="1"/>
          </p:nvPr>
        </p:nvSpPr>
        <p:spPr>
          <a:xfrm>
            <a:off x="457200" y="3519254"/>
            <a:ext cx="8229600" cy="2810795"/>
          </a:xfrm>
        </p:spPr>
        <p:txBody>
          <a:bodyPr/>
          <a:lstStyle/>
          <a:p>
            <a:r>
              <a:rPr lang="en-US" dirty="0"/>
              <a:t>Learning happens best together</a:t>
            </a:r>
          </a:p>
          <a:p>
            <a:pPr lvl="1"/>
            <a:r>
              <a:rPr lang="en-US" dirty="0"/>
              <a:t>You will learn more from each other than you will from us</a:t>
            </a:r>
          </a:p>
          <a:p>
            <a:r>
              <a:rPr lang="en-US" i="1" dirty="0"/>
              <a:t>We encourage teamwork</a:t>
            </a:r>
            <a:endParaRPr lang="en-US" dirty="0"/>
          </a:p>
          <a:p>
            <a:pPr lvl="1"/>
            <a:r>
              <a:rPr lang="en-US" dirty="0"/>
              <a:t>But there are strict rules… </a:t>
            </a:r>
          </a:p>
        </p:txBody>
      </p:sp>
      <p:sp>
        <p:nvSpPr>
          <p:cNvPr id="4" name="Slide Number Placeholder 3">
            <a:extLst>
              <a:ext uri="{FF2B5EF4-FFF2-40B4-BE49-F238E27FC236}">
                <a16:creationId xmlns:a16="http://schemas.microsoft.com/office/drawing/2014/main" id="{91C0D038-F1B7-4D92-8D53-839E3D532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1026" name="Picture 2" descr="Teamwork makes the dream work | peopleHum - The people platform">
            <a:extLst>
              <a:ext uri="{FF2B5EF4-FFF2-40B4-BE49-F238E27FC236}">
                <a16:creationId xmlns:a16="http://schemas.microsoft.com/office/drawing/2014/main" id="{EDEFD2EE-E69C-4823-BDBC-57F47FDE0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008" y="1118287"/>
            <a:ext cx="2449984" cy="244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35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597-7AF0-467F-8CEA-7E570BB5A9E8}"/>
              </a:ext>
            </a:extLst>
          </p:cNvPr>
          <p:cNvSpPr>
            <a:spLocks noGrp="1"/>
          </p:cNvSpPr>
          <p:nvPr>
            <p:ph type="title"/>
          </p:nvPr>
        </p:nvSpPr>
        <p:spPr>
          <a:xfrm>
            <a:off x="457200" y="98176"/>
            <a:ext cx="8229600" cy="1143000"/>
          </a:xfrm>
        </p:spPr>
        <p:txBody>
          <a:bodyPr/>
          <a:lstStyle/>
          <a:p>
            <a:r>
              <a:rPr lang="en-US" b="1" dirty="0"/>
              <a:t>Study groups</a:t>
            </a:r>
          </a:p>
        </p:txBody>
      </p:sp>
      <p:sp>
        <p:nvSpPr>
          <p:cNvPr id="3" name="Text Placeholder 2">
            <a:extLst>
              <a:ext uri="{FF2B5EF4-FFF2-40B4-BE49-F238E27FC236}">
                <a16:creationId xmlns:a16="http://schemas.microsoft.com/office/drawing/2014/main" id="{A17E319E-76C9-4688-9057-4DA8D73855A4}"/>
              </a:ext>
            </a:extLst>
          </p:cNvPr>
          <p:cNvSpPr>
            <a:spLocks noGrp="1"/>
          </p:cNvSpPr>
          <p:nvPr>
            <p:ph type="body" idx="1"/>
          </p:nvPr>
        </p:nvSpPr>
        <p:spPr>
          <a:xfrm>
            <a:off x="457200" y="3315368"/>
            <a:ext cx="8229600" cy="2810795"/>
          </a:xfrm>
        </p:spPr>
        <p:txBody>
          <a:bodyPr/>
          <a:lstStyle/>
          <a:p>
            <a:r>
              <a:rPr lang="en-US" dirty="0"/>
              <a:t>Please form study groups</a:t>
            </a:r>
          </a:p>
          <a:p>
            <a:r>
              <a:rPr lang="en-US" dirty="0"/>
              <a:t>If you do not have a study group of your own, we will form one for you</a:t>
            </a:r>
          </a:p>
          <a:p>
            <a:pPr lvl="1"/>
            <a:r>
              <a:rPr lang="en-US" dirty="0"/>
              <a:t>Please register on Akshat’s forms</a:t>
            </a:r>
          </a:p>
          <a:p>
            <a:r>
              <a:rPr lang="en-US" i="1" dirty="0"/>
              <a:t>Everyone must be part of a study group</a:t>
            </a:r>
          </a:p>
        </p:txBody>
      </p:sp>
      <p:sp>
        <p:nvSpPr>
          <p:cNvPr id="4" name="Slide Number Placeholder 3">
            <a:extLst>
              <a:ext uri="{FF2B5EF4-FFF2-40B4-BE49-F238E27FC236}">
                <a16:creationId xmlns:a16="http://schemas.microsoft.com/office/drawing/2014/main" id="{91C0D038-F1B7-4D92-8D53-839E3D532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5" name="Picture 4">
            <a:extLst>
              <a:ext uri="{FF2B5EF4-FFF2-40B4-BE49-F238E27FC236}">
                <a16:creationId xmlns:a16="http://schemas.microsoft.com/office/drawing/2014/main" id="{EE6EE2F3-3A13-4922-8924-C059BE7C1A3B}"/>
              </a:ext>
            </a:extLst>
          </p:cNvPr>
          <p:cNvPicPr>
            <a:picLocks noChangeAspect="1"/>
          </p:cNvPicPr>
          <p:nvPr/>
        </p:nvPicPr>
        <p:blipFill>
          <a:blip r:embed="rId2"/>
          <a:stretch>
            <a:fillRect/>
          </a:stretch>
        </p:blipFill>
        <p:spPr>
          <a:xfrm>
            <a:off x="3042654" y="1233516"/>
            <a:ext cx="3106243" cy="1927909"/>
          </a:xfrm>
          <a:prstGeom prst="rect">
            <a:avLst/>
          </a:prstGeom>
        </p:spPr>
      </p:pic>
    </p:spTree>
    <p:extLst>
      <p:ext uri="{BB962C8B-B14F-4D97-AF65-F5344CB8AC3E}">
        <p14:creationId xmlns:p14="http://schemas.microsoft.com/office/powerpoint/2010/main" val="3552123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917-05E6-4366-9A44-D2CF5BFA3CBA}"/>
              </a:ext>
            </a:extLst>
          </p:cNvPr>
          <p:cNvSpPr>
            <a:spLocks noGrp="1"/>
          </p:cNvSpPr>
          <p:nvPr>
            <p:ph type="title"/>
          </p:nvPr>
        </p:nvSpPr>
        <p:spPr>
          <a:xfrm>
            <a:off x="457200" y="156998"/>
            <a:ext cx="8229600" cy="1143000"/>
          </a:xfrm>
        </p:spPr>
        <p:txBody>
          <a:bodyPr/>
          <a:lstStyle/>
          <a:p>
            <a:r>
              <a:rPr lang="en-US" b="1" dirty="0"/>
              <a:t>Study groups</a:t>
            </a:r>
          </a:p>
        </p:txBody>
      </p:sp>
      <p:sp>
        <p:nvSpPr>
          <p:cNvPr id="3" name="Text Placeholder 2">
            <a:extLst>
              <a:ext uri="{FF2B5EF4-FFF2-40B4-BE49-F238E27FC236}">
                <a16:creationId xmlns:a16="http://schemas.microsoft.com/office/drawing/2014/main" id="{2CBDBD37-71DD-4D45-898C-36D066C8B42A}"/>
              </a:ext>
            </a:extLst>
          </p:cNvPr>
          <p:cNvSpPr>
            <a:spLocks noGrp="1"/>
          </p:cNvSpPr>
          <p:nvPr>
            <p:ph type="body" idx="1"/>
          </p:nvPr>
        </p:nvSpPr>
        <p:spPr>
          <a:xfrm>
            <a:off x="457200" y="1481222"/>
            <a:ext cx="8229600" cy="4644942"/>
          </a:xfrm>
        </p:spPr>
        <p:txBody>
          <a:bodyPr>
            <a:normAutofit fontScale="77500" lnSpcReduction="20000"/>
          </a:bodyPr>
          <a:lstStyle/>
          <a:p>
            <a:pPr>
              <a:lnSpc>
                <a:spcPct val="120000"/>
              </a:lnSpc>
            </a:pPr>
            <a:r>
              <a:rPr lang="en-US" dirty="0"/>
              <a:t>What study groups may do:</a:t>
            </a:r>
          </a:p>
          <a:p>
            <a:pPr lvl="1">
              <a:lnSpc>
                <a:spcPct val="120000"/>
              </a:lnSpc>
            </a:pPr>
            <a:r>
              <a:rPr lang="en-US" dirty="0"/>
              <a:t>Discuss homework problems and solutions</a:t>
            </a:r>
          </a:p>
          <a:p>
            <a:pPr lvl="1">
              <a:lnSpc>
                <a:spcPct val="120000"/>
              </a:lnSpc>
            </a:pPr>
            <a:r>
              <a:rPr lang="en-US" dirty="0"/>
              <a:t>Discuss papers</a:t>
            </a:r>
          </a:p>
          <a:p>
            <a:pPr lvl="1">
              <a:lnSpc>
                <a:spcPct val="120000"/>
              </a:lnSpc>
            </a:pPr>
            <a:r>
              <a:rPr lang="en-US" dirty="0"/>
              <a:t>Discuss class work</a:t>
            </a:r>
          </a:p>
          <a:p>
            <a:pPr lvl="1">
              <a:lnSpc>
                <a:spcPct val="120000"/>
              </a:lnSpc>
            </a:pPr>
            <a:r>
              <a:rPr lang="en-US" dirty="0"/>
              <a:t>Discuss quizzes</a:t>
            </a:r>
          </a:p>
          <a:p>
            <a:pPr lvl="1">
              <a:lnSpc>
                <a:spcPct val="120000"/>
              </a:lnSpc>
            </a:pPr>
            <a:endParaRPr lang="en-US" dirty="0"/>
          </a:p>
          <a:p>
            <a:pPr>
              <a:lnSpc>
                <a:spcPct val="120000"/>
              </a:lnSpc>
            </a:pPr>
            <a:r>
              <a:rPr lang="en-US" dirty="0"/>
              <a:t>We encourage you to meet regularly to discuss IDL work</a:t>
            </a:r>
          </a:p>
          <a:p>
            <a:pPr lvl="2">
              <a:lnSpc>
                <a:spcPct val="120000"/>
              </a:lnSpc>
            </a:pPr>
            <a:endParaRPr lang="en-US" dirty="0"/>
          </a:p>
          <a:p>
            <a:pPr>
              <a:lnSpc>
                <a:spcPct val="120000"/>
              </a:lnSpc>
            </a:pPr>
            <a:r>
              <a:rPr lang="en-US" dirty="0"/>
              <a:t>Study groups may also go on to form project teams</a:t>
            </a:r>
          </a:p>
          <a:p>
            <a:pPr>
              <a:lnSpc>
                <a:spcPct val="120000"/>
              </a:lnSpc>
            </a:pPr>
            <a:endParaRPr lang="en-US" dirty="0"/>
          </a:p>
          <a:p>
            <a:pPr>
              <a:lnSpc>
                <a:spcPct val="120000"/>
              </a:lnSpc>
            </a:pPr>
            <a:r>
              <a:rPr lang="en-US" dirty="0"/>
              <a:t>So what are the caveats? What may you </a:t>
            </a:r>
            <a:r>
              <a:rPr lang="en-US" i="1" dirty="0"/>
              <a:t>not </a:t>
            </a:r>
            <a:r>
              <a:rPr lang="en-US" dirty="0"/>
              <a:t>do</a:t>
            </a:r>
          </a:p>
        </p:txBody>
      </p:sp>
      <p:sp>
        <p:nvSpPr>
          <p:cNvPr id="4" name="Slide Number Placeholder 3">
            <a:extLst>
              <a:ext uri="{FF2B5EF4-FFF2-40B4-BE49-F238E27FC236}">
                <a16:creationId xmlns:a16="http://schemas.microsoft.com/office/drawing/2014/main" id="{390365DE-01C1-43E4-9A78-9866BD8F9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593780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917-05E6-4366-9A44-D2CF5BFA3CBA}"/>
              </a:ext>
            </a:extLst>
          </p:cNvPr>
          <p:cNvSpPr>
            <a:spLocks noGrp="1"/>
          </p:cNvSpPr>
          <p:nvPr>
            <p:ph type="title"/>
          </p:nvPr>
        </p:nvSpPr>
        <p:spPr>
          <a:xfrm>
            <a:off x="457200" y="156998"/>
            <a:ext cx="8229600" cy="1143000"/>
          </a:xfrm>
        </p:spPr>
        <p:txBody>
          <a:bodyPr/>
          <a:lstStyle/>
          <a:p>
            <a:r>
              <a:rPr lang="en-US" b="1" dirty="0"/>
              <a:t>Study groups vs. cheating</a:t>
            </a:r>
          </a:p>
        </p:txBody>
      </p:sp>
      <p:sp>
        <p:nvSpPr>
          <p:cNvPr id="3" name="Text Placeholder 2">
            <a:extLst>
              <a:ext uri="{FF2B5EF4-FFF2-40B4-BE49-F238E27FC236}">
                <a16:creationId xmlns:a16="http://schemas.microsoft.com/office/drawing/2014/main" id="{2CBDBD37-71DD-4D45-898C-36D066C8B42A}"/>
              </a:ext>
            </a:extLst>
          </p:cNvPr>
          <p:cNvSpPr>
            <a:spLocks noGrp="1"/>
          </p:cNvSpPr>
          <p:nvPr>
            <p:ph type="body" idx="1"/>
          </p:nvPr>
        </p:nvSpPr>
        <p:spPr>
          <a:xfrm>
            <a:off x="457200" y="1379621"/>
            <a:ext cx="8229600" cy="4921942"/>
          </a:xfrm>
        </p:spPr>
        <p:txBody>
          <a:bodyPr>
            <a:normAutofit fontScale="55000" lnSpcReduction="20000"/>
          </a:bodyPr>
          <a:lstStyle/>
          <a:p>
            <a:pPr>
              <a:lnSpc>
                <a:spcPct val="120000"/>
              </a:lnSpc>
            </a:pPr>
            <a:r>
              <a:rPr lang="en-US" dirty="0"/>
              <a:t>Every student must solve their quizzes by themselves</a:t>
            </a:r>
          </a:p>
          <a:p>
            <a:pPr lvl="1">
              <a:lnSpc>
                <a:spcPct val="120000"/>
              </a:lnSpc>
            </a:pPr>
            <a:r>
              <a:rPr lang="en-US" dirty="0"/>
              <a:t>You may discuss the questions with your study groups/friends, but when you solve the quiz, isolate yourself and do it alone</a:t>
            </a:r>
          </a:p>
          <a:p>
            <a:pPr lvl="4">
              <a:lnSpc>
                <a:spcPct val="120000"/>
              </a:lnSpc>
            </a:pPr>
            <a:endParaRPr lang="en-US" dirty="0"/>
          </a:p>
          <a:p>
            <a:pPr>
              <a:lnSpc>
                <a:spcPct val="120000"/>
              </a:lnSpc>
            </a:pPr>
            <a:r>
              <a:rPr lang="en-US" dirty="0"/>
              <a:t>Every student must solve every homework by themselves</a:t>
            </a:r>
          </a:p>
          <a:p>
            <a:pPr lvl="1">
              <a:lnSpc>
                <a:spcPct val="120000"/>
              </a:lnSpc>
            </a:pPr>
            <a:r>
              <a:rPr lang="en-US" dirty="0"/>
              <a:t>You may discuss the </a:t>
            </a:r>
            <a:r>
              <a:rPr lang="en-US" dirty="0" err="1"/>
              <a:t>homeworks</a:t>
            </a:r>
            <a:r>
              <a:rPr lang="en-US" dirty="0"/>
              <a:t> with your friends, and even help them debug their code,  but when you finally solve it, every line of your code (except libraries that have been okayed by course staff) must be written by you</a:t>
            </a:r>
          </a:p>
          <a:p>
            <a:pPr lvl="1">
              <a:lnSpc>
                <a:spcPct val="120000"/>
              </a:lnSpc>
            </a:pPr>
            <a:r>
              <a:rPr lang="en-US" dirty="0"/>
              <a:t>Your solution must be yours</a:t>
            </a:r>
          </a:p>
          <a:p>
            <a:pPr lvl="4">
              <a:lnSpc>
                <a:spcPct val="120000"/>
              </a:lnSpc>
            </a:pPr>
            <a:endParaRPr lang="en-US" dirty="0"/>
          </a:p>
          <a:p>
            <a:pPr>
              <a:lnSpc>
                <a:spcPct val="120000"/>
              </a:lnSpc>
            </a:pPr>
            <a:r>
              <a:rPr lang="en-US" dirty="0"/>
              <a:t>Plagiarizing code from the web or your friends constitutes cheating</a:t>
            </a:r>
          </a:p>
          <a:p>
            <a:pPr lvl="1">
              <a:lnSpc>
                <a:spcPct val="120000"/>
              </a:lnSpc>
            </a:pPr>
            <a:r>
              <a:rPr lang="en-US" dirty="0"/>
              <a:t>And submitting solutions not obtained by you constitutes cheating</a:t>
            </a:r>
          </a:p>
          <a:p>
            <a:pPr lvl="1">
              <a:lnSpc>
                <a:spcPct val="120000"/>
              </a:lnSpc>
            </a:pPr>
            <a:r>
              <a:rPr lang="en-US" dirty="0">
                <a:solidFill>
                  <a:srgbClr val="C00000"/>
                </a:solidFill>
              </a:rPr>
              <a:t>Instances of cheating, as detected by MOSS, will be reported for AIV to the university. The university has a strict AIV policy and expels students after 2 AIVs, so please don’t take a chance</a:t>
            </a:r>
          </a:p>
          <a:p>
            <a:pPr lvl="1">
              <a:lnSpc>
                <a:spcPct val="120000"/>
              </a:lnSpc>
            </a:pPr>
            <a:r>
              <a:rPr lang="en-US" i="1" dirty="0"/>
              <a:t>If you are unsure if what you are doing contributes to cheating by our rules, check with us</a:t>
            </a:r>
          </a:p>
        </p:txBody>
      </p:sp>
      <p:sp>
        <p:nvSpPr>
          <p:cNvPr id="4" name="Slide Number Placeholder 3">
            <a:extLst>
              <a:ext uri="{FF2B5EF4-FFF2-40B4-BE49-F238E27FC236}">
                <a16:creationId xmlns:a16="http://schemas.microsoft.com/office/drawing/2014/main" id="{390365DE-01C1-43E4-9A78-9866BD8F9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3820033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7B37-C01D-45A8-BD82-010605B25D32}"/>
              </a:ext>
            </a:extLst>
          </p:cNvPr>
          <p:cNvSpPr>
            <a:spLocks noGrp="1"/>
          </p:cNvSpPr>
          <p:nvPr>
            <p:ph type="title"/>
          </p:nvPr>
        </p:nvSpPr>
        <p:spPr>
          <a:xfrm>
            <a:off x="457200" y="162345"/>
            <a:ext cx="8229600" cy="1143000"/>
          </a:xfrm>
        </p:spPr>
        <p:txBody>
          <a:bodyPr/>
          <a:lstStyle/>
          <a:p>
            <a:r>
              <a:rPr lang="en-US" b="1" dirty="0"/>
              <a:t>Cheating</a:t>
            </a:r>
          </a:p>
        </p:txBody>
      </p:sp>
      <p:sp>
        <p:nvSpPr>
          <p:cNvPr id="3" name="Text Placeholder 2">
            <a:extLst>
              <a:ext uri="{FF2B5EF4-FFF2-40B4-BE49-F238E27FC236}">
                <a16:creationId xmlns:a16="http://schemas.microsoft.com/office/drawing/2014/main" id="{2EC28802-D568-47E2-A3AF-0A61D07716DC}"/>
              </a:ext>
            </a:extLst>
          </p:cNvPr>
          <p:cNvSpPr>
            <a:spLocks noGrp="1"/>
          </p:cNvSpPr>
          <p:nvPr>
            <p:ph type="body" idx="1"/>
          </p:nvPr>
        </p:nvSpPr>
        <p:spPr>
          <a:xfrm>
            <a:off x="457200" y="1368926"/>
            <a:ext cx="8229600" cy="5096042"/>
          </a:xfrm>
        </p:spPr>
        <p:txBody>
          <a:bodyPr>
            <a:normAutofit fontScale="70000" lnSpcReduction="20000"/>
          </a:bodyPr>
          <a:lstStyle/>
          <a:p>
            <a:pPr>
              <a:lnSpc>
                <a:spcPct val="120000"/>
              </a:lnSpc>
            </a:pPr>
            <a:r>
              <a:rPr lang="en-US" dirty="0"/>
              <a:t>You are here to learn DL yourself, not to demonstrate how well your friend, or that guy on the web has learned DL</a:t>
            </a:r>
          </a:p>
          <a:p>
            <a:pPr lvl="3">
              <a:lnSpc>
                <a:spcPct val="120000"/>
              </a:lnSpc>
            </a:pPr>
            <a:endParaRPr lang="en-US" dirty="0"/>
          </a:p>
          <a:p>
            <a:pPr>
              <a:lnSpc>
                <a:spcPct val="120000"/>
              </a:lnSpc>
            </a:pPr>
            <a:r>
              <a:rPr lang="en-US" dirty="0"/>
              <a:t>You are at CMU – which means you are among the brightest and best students in the </a:t>
            </a:r>
            <a:r>
              <a:rPr lang="en-US" i="1" dirty="0"/>
              <a:t>world</a:t>
            </a:r>
          </a:p>
          <a:p>
            <a:pPr lvl="1">
              <a:lnSpc>
                <a:spcPct val="120000"/>
              </a:lnSpc>
            </a:pPr>
            <a:r>
              <a:rPr lang="en-US" dirty="0"/>
              <a:t>You probably were among the top students in your peer group all your life, before you came here</a:t>
            </a:r>
          </a:p>
          <a:p>
            <a:pPr lvl="1">
              <a:lnSpc>
                <a:spcPct val="120000"/>
              </a:lnSpc>
            </a:pPr>
            <a:r>
              <a:rPr lang="en-US" dirty="0"/>
              <a:t>It will be an insult to yourself and everything you ever stood for in your life to lower yourself from your own standards and start cheating</a:t>
            </a:r>
          </a:p>
          <a:p>
            <a:pPr lvl="2">
              <a:lnSpc>
                <a:spcPct val="120000"/>
              </a:lnSpc>
            </a:pPr>
            <a:r>
              <a:rPr lang="en-US" dirty="0">
                <a:solidFill>
                  <a:srgbClr val="FF0000"/>
                </a:solidFill>
              </a:rPr>
              <a:t>So don’t!!!</a:t>
            </a:r>
          </a:p>
          <a:p>
            <a:pPr lvl="1">
              <a:lnSpc>
                <a:spcPct val="120000"/>
              </a:lnSpc>
            </a:pPr>
            <a:endParaRPr lang="en-US" dirty="0"/>
          </a:p>
          <a:p>
            <a:pPr>
              <a:lnSpc>
                <a:spcPct val="120000"/>
              </a:lnSpc>
            </a:pPr>
            <a:r>
              <a:rPr lang="en-US" dirty="0"/>
              <a:t>If you are unsure whether something you’re doing constitutes cheating or not, check with us</a:t>
            </a:r>
          </a:p>
        </p:txBody>
      </p:sp>
      <p:sp>
        <p:nvSpPr>
          <p:cNvPr id="4" name="Slide Number Placeholder 3">
            <a:extLst>
              <a:ext uri="{FF2B5EF4-FFF2-40B4-BE49-F238E27FC236}">
                <a16:creationId xmlns:a16="http://schemas.microsoft.com/office/drawing/2014/main" id="{9F849054-B659-4A27-ABD6-E37DBFF58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2288336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4DD4-CD76-4757-82D7-0D84C8901373}"/>
              </a:ext>
            </a:extLst>
          </p:cNvPr>
          <p:cNvSpPr>
            <a:spLocks noGrp="1"/>
          </p:cNvSpPr>
          <p:nvPr>
            <p:ph type="title"/>
          </p:nvPr>
        </p:nvSpPr>
        <p:spPr>
          <a:xfrm>
            <a:off x="457200" y="44706"/>
            <a:ext cx="8229600" cy="1143000"/>
          </a:xfrm>
        </p:spPr>
        <p:txBody>
          <a:bodyPr/>
          <a:lstStyle/>
          <a:p>
            <a:r>
              <a:rPr lang="en-US" b="1" dirty="0"/>
              <a:t>Mentoring</a:t>
            </a:r>
          </a:p>
        </p:txBody>
      </p:sp>
      <p:sp>
        <p:nvSpPr>
          <p:cNvPr id="3" name="Text Placeholder 2">
            <a:extLst>
              <a:ext uri="{FF2B5EF4-FFF2-40B4-BE49-F238E27FC236}">
                <a16:creationId xmlns:a16="http://schemas.microsoft.com/office/drawing/2014/main" id="{B611D8D9-2F07-42A1-8BA2-AAF5F085EF1E}"/>
              </a:ext>
            </a:extLst>
          </p:cNvPr>
          <p:cNvSpPr>
            <a:spLocks noGrp="1"/>
          </p:cNvSpPr>
          <p:nvPr>
            <p:ph type="body" idx="1"/>
          </p:nvPr>
        </p:nvSpPr>
        <p:spPr>
          <a:xfrm>
            <a:off x="457200" y="1181768"/>
            <a:ext cx="8229600" cy="5267158"/>
          </a:xfrm>
        </p:spPr>
        <p:txBody>
          <a:bodyPr>
            <a:normAutofit fontScale="70000" lnSpcReduction="20000"/>
          </a:bodyPr>
          <a:lstStyle/>
          <a:p>
            <a:pPr>
              <a:lnSpc>
                <a:spcPct val="120000"/>
              </a:lnSpc>
            </a:pPr>
            <a:r>
              <a:rPr lang="en-US" dirty="0"/>
              <a:t>Every study group will be assigned a TA mentor</a:t>
            </a:r>
          </a:p>
          <a:p>
            <a:pPr lvl="1">
              <a:lnSpc>
                <a:spcPct val="120000"/>
              </a:lnSpc>
            </a:pPr>
            <a:r>
              <a:rPr lang="en-US" dirty="0"/>
              <a:t>We will track your progress and reach out to you if you appear to be in trouble</a:t>
            </a:r>
          </a:p>
          <a:p>
            <a:pPr lvl="3">
              <a:lnSpc>
                <a:spcPct val="120000"/>
              </a:lnSpc>
            </a:pPr>
            <a:endParaRPr lang="en-US" dirty="0"/>
          </a:p>
          <a:p>
            <a:pPr>
              <a:lnSpc>
                <a:spcPct val="120000"/>
              </a:lnSpc>
            </a:pPr>
            <a:r>
              <a:rPr lang="en-US" dirty="0"/>
              <a:t>If in trouble, reach out to your TA mentor and/or the instructor</a:t>
            </a:r>
          </a:p>
          <a:p>
            <a:pPr lvl="1">
              <a:lnSpc>
                <a:spcPct val="120000"/>
              </a:lnSpc>
            </a:pPr>
            <a:r>
              <a:rPr lang="en-US" dirty="0"/>
              <a:t>If you feel you’re falling behind, reach out</a:t>
            </a:r>
          </a:p>
          <a:p>
            <a:pPr lvl="1">
              <a:lnSpc>
                <a:spcPct val="120000"/>
              </a:lnSpc>
            </a:pPr>
            <a:r>
              <a:rPr lang="en-US" dirty="0"/>
              <a:t>If you feel you are struggling, reach out</a:t>
            </a:r>
          </a:p>
          <a:p>
            <a:pPr lvl="1">
              <a:lnSpc>
                <a:spcPct val="120000"/>
              </a:lnSpc>
            </a:pPr>
            <a:r>
              <a:rPr lang="en-US" dirty="0"/>
              <a:t>If you feel pressured/unable to cope, reach out</a:t>
            </a:r>
          </a:p>
          <a:p>
            <a:pPr lvl="1">
              <a:lnSpc>
                <a:spcPct val="120000"/>
              </a:lnSpc>
            </a:pPr>
            <a:r>
              <a:rPr lang="en-US" dirty="0"/>
              <a:t>We will try our best to help you</a:t>
            </a:r>
          </a:p>
          <a:p>
            <a:pPr lvl="3">
              <a:lnSpc>
                <a:spcPct val="120000"/>
              </a:lnSpc>
            </a:pPr>
            <a:endParaRPr lang="en-US" dirty="0"/>
          </a:p>
          <a:p>
            <a:pPr>
              <a:lnSpc>
                <a:spcPct val="120000"/>
              </a:lnSpc>
            </a:pPr>
            <a:r>
              <a:rPr lang="en-US" dirty="0"/>
              <a:t>We aim to make this a successful course for all of you</a:t>
            </a:r>
          </a:p>
          <a:p>
            <a:pPr lvl="1">
              <a:lnSpc>
                <a:spcPct val="120000"/>
              </a:lnSpc>
            </a:pPr>
            <a:r>
              <a:rPr lang="en-US" dirty="0"/>
              <a:t>In our ideal world, everyone performs well enough to get an A</a:t>
            </a:r>
          </a:p>
          <a:p>
            <a:pPr lvl="1">
              <a:lnSpc>
                <a:spcPct val="120000"/>
              </a:lnSpc>
            </a:pPr>
            <a:r>
              <a:rPr lang="en-US" i="1" dirty="0"/>
              <a:t>Without lowering our standards </a:t>
            </a:r>
            <a:r>
              <a:rPr lang="en-US" dirty="0"/>
              <a:t>– i.e. we would like to bring </a:t>
            </a:r>
            <a:r>
              <a:rPr lang="en-US" i="1" dirty="0"/>
              <a:t>you</a:t>
            </a:r>
            <a:r>
              <a:rPr lang="en-US" dirty="0"/>
              <a:t> all up to where we believe you deserve an A</a:t>
            </a:r>
          </a:p>
          <a:p>
            <a:pPr lvl="1">
              <a:lnSpc>
                <a:spcPct val="120000"/>
              </a:lnSpc>
            </a:pPr>
            <a:r>
              <a:rPr lang="en-US" dirty="0"/>
              <a:t>Everything about this course is geared to that objective</a:t>
            </a:r>
          </a:p>
        </p:txBody>
      </p:sp>
      <p:sp>
        <p:nvSpPr>
          <p:cNvPr id="4" name="Slide Number Placeholder 3">
            <a:extLst>
              <a:ext uri="{FF2B5EF4-FFF2-40B4-BE49-F238E27FC236}">
                <a16:creationId xmlns:a16="http://schemas.microsoft.com/office/drawing/2014/main" id="{ED85BAFA-50D3-4A89-A731-5985AC702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2221414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4CE82D-DF12-4626-BA22-7CA6964C8A76}"/>
              </a:ext>
            </a:extLst>
          </p:cNvPr>
          <p:cNvSpPr/>
          <p:nvPr/>
        </p:nvSpPr>
        <p:spPr>
          <a:xfrm>
            <a:off x="457200" y="5406191"/>
            <a:ext cx="8229600" cy="42778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3F9E-6372-4658-8EF9-0A59880C34A1}"/>
              </a:ext>
            </a:extLst>
          </p:cNvPr>
          <p:cNvSpPr>
            <a:spLocks noGrp="1"/>
          </p:cNvSpPr>
          <p:nvPr>
            <p:ph type="title"/>
          </p:nvPr>
        </p:nvSpPr>
        <p:spPr/>
        <p:txBody>
          <a:bodyPr/>
          <a:lstStyle/>
          <a:p>
            <a:r>
              <a:rPr lang="en-US" b="1" dirty="0"/>
              <a:t>Outline</a:t>
            </a:r>
          </a:p>
        </p:txBody>
      </p:sp>
      <p:sp>
        <p:nvSpPr>
          <p:cNvPr id="3" name="Text Placeholder 2">
            <a:extLst>
              <a:ext uri="{FF2B5EF4-FFF2-40B4-BE49-F238E27FC236}">
                <a16:creationId xmlns:a16="http://schemas.microsoft.com/office/drawing/2014/main" id="{60F282E5-029C-46F3-8362-5287DEDBF4B4}"/>
              </a:ext>
            </a:extLst>
          </p:cNvPr>
          <p:cNvSpPr>
            <a:spLocks noGrp="1"/>
          </p:cNvSpPr>
          <p:nvPr>
            <p:ph type="body" idx="1"/>
          </p:nvPr>
        </p:nvSpPr>
        <p:spPr/>
        <p:txBody>
          <a:bodyPr/>
          <a:lstStyle/>
          <a:p>
            <a:r>
              <a:rPr lang="en-US" dirty="0"/>
              <a:t>Introduction</a:t>
            </a:r>
          </a:p>
          <a:p>
            <a:r>
              <a:rPr lang="en-US" dirty="0"/>
              <a:t>Objectives and syllabus</a:t>
            </a:r>
          </a:p>
          <a:p>
            <a:r>
              <a:rPr lang="en-US" dirty="0"/>
              <a:t>Course logistics</a:t>
            </a:r>
          </a:p>
          <a:p>
            <a:r>
              <a:rPr lang="en-US" dirty="0" err="1"/>
              <a:t>Homeworks</a:t>
            </a:r>
            <a:r>
              <a:rPr lang="en-US" dirty="0"/>
              <a:t>, quizzes, projects, grading, oh my!</a:t>
            </a:r>
          </a:p>
          <a:p>
            <a:r>
              <a:rPr lang="en-US" dirty="0"/>
              <a:t>Prep, teamwork and mentoring</a:t>
            </a:r>
          </a:p>
          <a:p>
            <a:pPr lvl="1"/>
            <a:r>
              <a:rPr lang="en-US" dirty="0"/>
              <a:t>And cheating…</a:t>
            </a:r>
          </a:p>
          <a:p>
            <a:r>
              <a:rPr lang="en-US" dirty="0"/>
              <a:t>Challenges</a:t>
            </a:r>
          </a:p>
        </p:txBody>
      </p:sp>
      <p:sp>
        <p:nvSpPr>
          <p:cNvPr id="4" name="Slide Number Placeholder 3">
            <a:extLst>
              <a:ext uri="{FF2B5EF4-FFF2-40B4-BE49-F238E27FC236}">
                <a16:creationId xmlns:a16="http://schemas.microsoft.com/office/drawing/2014/main" id="{CC93C355-0D85-491C-8F3D-4939725EA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3071199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36" name="Google Shape;336;p33"/>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37" name="Google Shape;33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t="11866" b="5258"/>
          <a:stretch/>
        </p:blipFill>
        <p:spPr>
          <a:xfrm>
            <a:off x="457200" y="1783080"/>
            <a:ext cx="8458926" cy="4023360"/>
          </a:xfrm>
          <a:prstGeom prst="rect">
            <a:avLst/>
          </a:prstGeom>
          <a:noFill/>
          <a:ln>
            <a:noFill/>
          </a:ln>
        </p:spPr>
      </p:pic>
      <p:sp>
        <p:nvSpPr>
          <p:cNvPr id="106" name="Google Shape;10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07" name="Google Shape;107;p3"/>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i="0" u="none" strike="noStrike" cap="none">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43" name="Google Shape;343;p34"/>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44" name="Google Shape;34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50" name="Google Shape;350;p35"/>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b="1" i="1">
                <a:solidFill>
                  <a:schemeClr val="lt1"/>
                </a:solidFill>
              </a:rPr>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51" name="Google Shape;35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57" name="Google Shape;357;p36"/>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58" name="Google Shape;35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359" name="Google Shape;359;p36"/>
          <p:cNvSpPr txBox="1"/>
          <p:nvPr/>
        </p:nvSpPr>
        <p:spPr>
          <a:xfrm>
            <a:off x="5638800" y="2590800"/>
            <a:ext cx="16855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Calibri"/>
                <a:ea typeface="Calibri"/>
                <a:cs typeface="Calibri"/>
                <a:sym typeface="Calibri"/>
              </a:rPr>
              <a:t>Not for chicken!</a:t>
            </a:r>
            <a:endParaRPr/>
          </a:p>
        </p:txBody>
      </p:sp>
      <p:pic>
        <p:nvPicPr>
          <p:cNvPr id="360" name="Google Shape;360;p36"/>
          <p:cNvPicPr preferRelativeResize="0"/>
          <p:nvPr/>
        </p:nvPicPr>
        <p:blipFill rotWithShape="1">
          <a:blip r:embed="rId3">
            <a:alphaModFix/>
          </a:blip>
          <a:srcRect b="7428"/>
          <a:stretch/>
        </p:blipFill>
        <p:spPr>
          <a:xfrm>
            <a:off x="5181600" y="2970642"/>
            <a:ext cx="2905125" cy="24688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66" name="Google Shape;366;p37"/>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lt1"/>
              </a:buClr>
              <a:buSzPts val="2720"/>
              <a:buChar char="•"/>
            </a:pPr>
            <a:r>
              <a:rPr lang="en-US" sz="2720" i="1">
                <a:solidFill>
                  <a:schemeClr val="lt1"/>
                </a:solidFill>
              </a:rPr>
              <a:t>Mastery-based </a:t>
            </a:r>
            <a:r>
              <a:rPr lang="en-US" sz="2720">
                <a:solidFill>
                  <a:schemeClr val="lt1"/>
                </a:solidFill>
              </a:rPr>
              <a:t>evaluation</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Quizzes to test your understanding of topics covered in the lectures</a:t>
            </a:r>
            <a:endParaRPr/>
          </a:p>
          <a:p>
            <a:pPr marL="742950" lvl="1" indent="-285750" algn="l" rtl="0">
              <a:lnSpc>
                <a:spcPct val="110000"/>
              </a:lnSpc>
              <a:spcBef>
                <a:spcPts val="476"/>
              </a:spcBef>
              <a:spcAft>
                <a:spcPts val="0"/>
              </a:spcAft>
              <a:buClr>
                <a:schemeClr val="lt1"/>
              </a:buClr>
              <a:buSzPts val="2380"/>
              <a:buChar char="–"/>
            </a:pPr>
            <a:r>
              <a:rPr lang="en-US" sz="2380">
                <a:solidFill>
                  <a:schemeClr val="lt1"/>
                </a:solidFill>
              </a:rPr>
              <a:t>HWs to teach you to implement complex networks</a:t>
            </a:r>
            <a:endParaRPr/>
          </a:p>
          <a:p>
            <a:pPr marL="1143000" lvl="2" indent="-228600" algn="l" rtl="0">
              <a:lnSpc>
                <a:spcPct val="110000"/>
              </a:lnSpc>
              <a:spcBef>
                <a:spcPts val="408"/>
              </a:spcBef>
              <a:spcAft>
                <a:spcPts val="0"/>
              </a:spcAft>
              <a:buClr>
                <a:schemeClr val="lt1"/>
              </a:buClr>
              <a:buSzPts val="2040"/>
              <a:buChar char="•"/>
            </a:pPr>
            <a:r>
              <a:rPr lang="en-US" sz="2040">
                <a:solidFill>
                  <a:schemeClr val="lt1"/>
                </a:solidFill>
              </a:rPr>
              <a:t>And optimize them to high degree</a:t>
            </a:r>
            <a:endParaRPr/>
          </a:p>
          <a:p>
            <a:pPr marL="342900" lvl="0" indent="-342900" algn="l" rtl="0">
              <a:lnSpc>
                <a:spcPct val="110000"/>
              </a:lnSpc>
              <a:spcBef>
                <a:spcPts val="544"/>
              </a:spcBef>
              <a:spcAft>
                <a:spcPts val="0"/>
              </a:spcAft>
              <a:buClr>
                <a:schemeClr val="lt1"/>
              </a:buClr>
              <a:buSzPts val="2720"/>
              <a:buChar char="•"/>
            </a:pPr>
            <a:r>
              <a:rPr lang="en-US" sz="2720">
                <a:solidFill>
                  <a:schemeClr val="lt1"/>
                </a:solidFill>
              </a:rPr>
              <a:t>Target: Anyone who gets an “A” in the course is technically ready for a deep learning job</a:t>
            </a:r>
            <a:endParaRPr/>
          </a:p>
        </p:txBody>
      </p:sp>
      <p:sp>
        <p:nvSpPr>
          <p:cNvPr id="367" name="Google Shape;36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368" name="Google Shape;368;p37"/>
          <p:cNvSpPr txBox="1"/>
          <p:nvPr/>
        </p:nvSpPr>
        <p:spPr>
          <a:xfrm>
            <a:off x="1215323" y="4800600"/>
            <a:ext cx="7170553" cy="1200288"/>
          </a:xfrm>
          <a:prstGeom prst="rect">
            <a:avLst/>
          </a:prstGeom>
          <a:solidFill>
            <a:srgbClr val="FFFF00"/>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omic Sans MS"/>
                <a:ea typeface="Comic Sans MS"/>
                <a:cs typeface="Comic Sans MS"/>
                <a:sym typeface="Comic Sans MS"/>
              </a:rPr>
              <a:t>But somewhat calibrated (over the years) to ensure it is doable</a:t>
            </a:r>
            <a:endParaRPr dirty="0"/>
          </a:p>
          <a:p>
            <a:pPr marL="0" marR="0" lvl="0" indent="0" algn="l" rtl="0">
              <a:spcBef>
                <a:spcPts val="0"/>
              </a:spcBef>
              <a:spcAft>
                <a:spcPts val="0"/>
              </a:spcAft>
              <a:buNone/>
            </a:pPr>
            <a:endParaRPr sz="1800" dirty="0">
              <a:solidFill>
                <a:schemeClr val="dk1"/>
              </a:solidFill>
              <a:latin typeface="Comic Sans MS"/>
              <a:ea typeface="Comic Sans MS"/>
              <a:cs typeface="Comic Sans MS"/>
              <a:sym typeface="Comic Sans MS"/>
            </a:endParaRPr>
          </a:p>
          <a:p>
            <a:pPr marL="0" marR="0" lvl="0" indent="0" algn="l" rtl="0">
              <a:spcBef>
                <a:spcPts val="0"/>
              </a:spcBef>
              <a:spcAft>
                <a:spcPts val="0"/>
              </a:spcAft>
              <a:buNone/>
            </a:pPr>
            <a:r>
              <a:rPr lang="en-US" sz="1800" dirty="0">
                <a:solidFill>
                  <a:schemeClr val="dk1"/>
                </a:solidFill>
                <a:latin typeface="Comic Sans MS"/>
                <a:ea typeface="Comic Sans MS"/>
                <a:cs typeface="Comic Sans MS"/>
                <a:sym typeface="Comic Sans MS"/>
              </a:rPr>
              <a:t>Over 60% of students got some flavor of A each of the past three semesters and they deserved it</a:t>
            </a:r>
            <a:endParaRPr dirty="0"/>
          </a:p>
        </p:txBody>
      </p:sp>
      <p:pic>
        <p:nvPicPr>
          <p:cNvPr id="369" name="Google Shape;369;p37"/>
          <p:cNvPicPr preferRelativeResize="0"/>
          <p:nvPr/>
        </p:nvPicPr>
        <p:blipFill rotWithShape="1">
          <a:blip r:embed="rId3">
            <a:alphaModFix/>
          </a:blip>
          <a:srcRect/>
          <a:stretch/>
        </p:blipFill>
        <p:spPr>
          <a:xfrm>
            <a:off x="4800600" y="1169208"/>
            <a:ext cx="2552700" cy="34661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i="1">
                <a:solidFill>
                  <a:srgbClr val="C00000"/>
                </a:solidFill>
              </a:rPr>
              <a:t>This course is not easy</a:t>
            </a:r>
            <a:endParaRPr/>
          </a:p>
        </p:txBody>
      </p:sp>
      <p:sp>
        <p:nvSpPr>
          <p:cNvPr id="375" name="Google Shape;375;p38"/>
          <p:cNvSpPr txBox="1">
            <a:spLocks noGrp="1"/>
          </p:cNvSpPr>
          <p:nvPr>
            <p:ph type="body" idx="1"/>
          </p:nvPr>
        </p:nvSpPr>
        <p:spPr>
          <a:xfrm>
            <a:off x="457200" y="1143000"/>
            <a:ext cx="8229600" cy="548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A lot</a:t>
            </a:r>
            <a:r>
              <a:rPr lang="en-US" sz="2720" i="1"/>
              <a:t> </a:t>
            </a:r>
            <a:r>
              <a:rPr lang="en-US" sz="2720"/>
              <a:t>of work!</a:t>
            </a:r>
            <a:endParaRPr/>
          </a:p>
          <a:p>
            <a:pPr marL="342900" lvl="0" indent="-342900" algn="l" rtl="0">
              <a:lnSpc>
                <a:spcPct val="110000"/>
              </a:lnSpc>
              <a:spcBef>
                <a:spcPts val="544"/>
              </a:spcBef>
              <a:spcAft>
                <a:spcPts val="0"/>
              </a:spcAft>
              <a:buClr>
                <a:schemeClr val="dk1"/>
              </a:buClr>
              <a:buSzPts val="2720"/>
              <a:buChar char="•"/>
            </a:pPr>
            <a:r>
              <a:rPr lang="en-US" sz="2720"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b="1" i="1"/>
              <a:t>A LOT OF WORK!!!!</a:t>
            </a:r>
            <a:endParaRPr/>
          </a:p>
          <a:p>
            <a:pPr marL="342900" lvl="0" indent="-342900" algn="l" rtl="0">
              <a:lnSpc>
                <a:spcPct val="110000"/>
              </a:lnSpc>
              <a:spcBef>
                <a:spcPts val="544"/>
              </a:spcBef>
              <a:spcAft>
                <a:spcPts val="0"/>
              </a:spcAft>
              <a:buClr>
                <a:schemeClr val="dk1"/>
              </a:buClr>
              <a:buSzPts val="2720"/>
              <a:buChar char="•"/>
            </a:pPr>
            <a:r>
              <a:rPr lang="en-US" sz="2720" i="1"/>
              <a:t>Mastery-based </a:t>
            </a:r>
            <a:r>
              <a:rPr lang="en-US" sz="2720"/>
              <a:t>evaluation</a:t>
            </a:r>
            <a:endParaRPr/>
          </a:p>
          <a:p>
            <a:pPr marL="742950" lvl="1" indent="-285750" algn="l" rtl="0">
              <a:lnSpc>
                <a:spcPct val="110000"/>
              </a:lnSpc>
              <a:spcBef>
                <a:spcPts val="476"/>
              </a:spcBef>
              <a:spcAft>
                <a:spcPts val="0"/>
              </a:spcAft>
              <a:buClr>
                <a:schemeClr val="dk1"/>
              </a:buClr>
              <a:buSzPts val="2380"/>
              <a:buChar char="–"/>
            </a:pPr>
            <a:r>
              <a:rPr lang="en-US" sz="2380"/>
              <a:t>Quizzes to test your understanding of topics covered in the lectures</a:t>
            </a:r>
            <a:endParaRPr/>
          </a:p>
          <a:p>
            <a:pPr marL="742950" lvl="1" indent="-285750" algn="l" rtl="0">
              <a:lnSpc>
                <a:spcPct val="110000"/>
              </a:lnSpc>
              <a:spcBef>
                <a:spcPts val="476"/>
              </a:spcBef>
              <a:spcAft>
                <a:spcPts val="0"/>
              </a:spcAft>
              <a:buClr>
                <a:schemeClr val="dk1"/>
              </a:buClr>
              <a:buSzPts val="2380"/>
              <a:buChar char="–"/>
            </a:pPr>
            <a:r>
              <a:rPr lang="en-US" sz="2380"/>
              <a:t>HWs to teach you to implement complex networks</a:t>
            </a:r>
            <a:endParaRPr/>
          </a:p>
          <a:p>
            <a:pPr marL="1143000" lvl="2" indent="-228600" algn="l" rtl="0">
              <a:lnSpc>
                <a:spcPct val="110000"/>
              </a:lnSpc>
              <a:spcBef>
                <a:spcPts val="408"/>
              </a:spcBef>
              <a:spcAft>
                <a:spcPts val="0"/>
              </a:spcAft>
              <a:buClr>
                <a:schemeClr val="dk1"/>
              </a:buClr>
              <a:buSzPts val="2040"/>
              <a:buChar char="•"/>
            </a:pPr>
            <a:r>
              <a:rPr lang="en-US" sz="2040"/>
              <a:t>And optimize them to high degree</a:t>
            </a:r>
            <a:endParaRPr/>
          </a:p>
          <a:p>
            <a:pPr marL="342900" lvl="0" indent="-342900" algn="l" rtl="0">
              <a:lnSpc>
                <a:spcPct val="110000"/>
              </a:lnSpc>
              <a:spcBef>
                <a:spcPts val="544"/>
              </a:spcBef>
              <a:spcAft>
                <a:spcPts val="0"/>
              </a:spcAft>
              <a:buClr>
                <a:srgbClr val="C00000"/>
              </a:buClr>
              <a:buSzPts val="2720"/>
              <a:buChar char="•"/>
            </a:pPr>
            <a:r>
              <a:rPr lang="en-US" sz="2720">
                <a:solidFill>
                  <a:srgbClr val="C00000"/>
                </a:solidFill>
              </a:rPr>
              <a:t>Target: Anyone who gets an “A” in the course is technically ready for a deep learning job</a:t>
            </a:r>
            <a:endParaRPr/>
          </a:p>
        </p:txBody>
      </p:sp>
      <p:sp>
        <p:nvSpPr>
          <p:cNvPr id="376" name="Google Shape;376;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CC"/>
              </a:buClr>
              <a:buSzPts val="4400"/>
              <a:buFont typeface="Calibri"/>
              <a:buNone/>
            </a:pPr>
            <a:r>
              <a:rPr lang="en-US" b="1"/>
              <a:t>HW0 / Recitation 0</a:t>
            </a:r>
            <a:endParaRPr/>
          </a:p>
        </p:txBody>
      </p:sp>
      <p:sp>
        <p:nvSpPr>
          <p:cNvPr id="382" name="Google Shape;382;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720"/>
              <a:buChar char="•"/>
            </a:pPr>
            <a:r>
              <a:rPr lang="en-US" sz="2720"/>
              <a:t>Please, please, please, please, please go through the videos for recitation 0, and complete HW0.</a:t>
            </a:r>
            <a:endParaRPr/>
          </a:p>
          <a:p>
            <a:pPr marL="742950" lvl="1" indent="-285750" algn="l" rtl="0">
              <a:lnSpc>
                <a:spcPct val="110000"/>
              </a:lnSpc>
              <a:spcBef>
                <a:spcPts val="476"/>
              </a:spcBef>
              <a:spcAft>
                <a:spcPts val="0"/>
              </a:spcAft>
              <a:buClr>
                <a:schemeClr val="dk1"/>
              </a:buClr>
              <a:buSzPts val="2380"/>
              <a:buChar char="–"/>
            </a:pPr>
            <a:r>
              <a:rPr lang="en-US" sz="2380"/>
              <a:t>These are essential for you to gain comfort with the coding require in the following homeworks</a:t>
            </a:r>
            <a:endParaRPr sz="2380"/>
          </a:p>
          <a:p>
            <a:pPr marL="1600200" lvl="3" indent="-120650" algn="l" rtl="0">
              <a:lnSpc>
                <a:spcPct val="110000"/>
              </a:lnSpc>
              <a:spcBef>
                <a:spcPts val="340"/>
              </a:spcBef>
              <a:spcAft>
                <a:spcPts val="0"/>
              </a:spcAft>
              <a:buClr>
                <a:schemeClr val="dk1"/>
              </a:buClr>
              <a:buSzPts val="1700"/>
              <a:buNone/>
            </a:pPr>
            <a:endParaRPr sz="1700"/>
          </a:p>
          <a:p>
            <a:pPr marL="342900" lvl="0" indent="-342900" algn="l" rtl="0">
              <a:lnSpc>
                <a:spcPct val="110000"/>
              </a:lnSpc>
              <a:spcBef>
                <a:spcPts val="544"/>
              </a:spcBef>
              <a:spcAft>
                <a:spcPts val="0"/>
              </a:spcAft>
              <a:buClr>
                <a:schemeClr val="dk1"/>
              </a:buClr>
              <a:buSzPts val="2720"/>
              <a:buChar char="•"/>
            </a:pPr>
            <a:r>
              <a:rPr lang="en-US" sz="2720"/>
              <a:t>HW1 part 1 also has many components intended to help you </a:t>
            </a:r>
            <a:r>
              <a:rPr lang="en-US" sz="2720" i="1"/>
              <a:t>later </a:t>
            </a:r>
            <a:r>
              <a:rPr lang="en-US" sz="2720"/>
              <a:t>in the course</a:t>
            </a:r>
            <a:endParaRPr/>
          </a:p>
          <a:p>
            <a:pPr marL="742950" lvl="1" indent="-285750" algn="l" rtl="0">
              <a:lnSpc>
                <a:spcPct val="110000"/>
              </a:lnSpc>
              <a:spcBef>
                <a:spcPts val="476"/>
              </a:spcBef>
              <a:spcAft>
                <a:spcPts val="0"/>
              </a:spcAft>
              <a:buClr>
                <a:schemeClr val="dk1"/>
              </a:buClr>
              <a:buSzPts val="2380"/>
              <a:buChar char="–"/>
            </a:pPr>
            <a:r>
              <a:rPr lang="en-US" sz="2380"/>
              <a:t>So if it seems a bit dense, please bear with it, its worth it</a:t>
            </a:r>
            <a:endParaRPr/>
          </a:p>
          <a:p>
            <a:pPr marL="342900" lvl="0" indent="-342900" algn="l" rtl="0">
              <a:lnSpc>
                <a:spcPct val="110000"/>
              </a:lnSpc>
              <a:spcBef>
                <a:spcPts val="544"/>
              </a:spcBef>
              <a:spcAft>
                <a:spcPts val="0"/>
              </a:spcAft>
              <a:buClr>
                <a:schemeClr val="dk1"/>
              </a:buClr>
              <a:buSzPts val="2720"/>
              <a:buChar char="•"/>
            </a:pPr>
            <a:r>
              <a:rPr lang="en-US" sz="2720"/>
              <a:t>HW1 is the easiest HW!</a:t>
            </a:r>
            <a:endParaRPr/>
          </a:p>
        </p:txBody>
      </p:sp>
      <p:sp>
        <p:nvSpPr>
          <p:cNvPr id="383" name="Google Shape;383;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400"/>
              <a:buFont typeface="Calibri"/>
              <a:buNone/>
            </a:pPr>
            <a:r>
              <a:rPr lang="en-US" b="1">
                <a:solidFill>
                  <a:srgbClr val="C00000"/>
                </a:solidFill>
              </a:rPr>
              <a:t>Questions?</a:t>
            </a:r>
            <a:endParaRPr/>
          </a:p>
        </p:txBody>
      </p:sp>
      <p:sp>
        <p:nvSpPr>
          <p:cNvPr id="389" name="Google Shape;389;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Please post on piazza</a:t>
            </a:r>
            <a:endParaRPr/>
          </a:p>
        </p:txBody>
      </p:sp>
      <p:sp>
        <p:nvSpPr>
          <p:cNvPr id="390" name="Google Shape;39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t="11813" b="5442"/>
          <a:stretch/>
        </p:blipFill>
        <p:spPr>
          <a:xfrm>
            <a:off x="477657" y="1905000"/>
            <a:ext cx="8209143" cy="3898392"/>
          </a:xfrm>
          <a:prstGeom prst="rect">
            <a:avLst/>
          </a:prstGeom>
          <a:noFill/>
          <a:ln>
            <a:noFill/>
          </a:ln>
        </p:spPr>
      </p:pic>
      <p:sp>
        <p:nvSpPr>
          <p:cNvPr id="114" name="Google Shape;1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5" name="Google Shape;115;p4"/>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i="0" u="none" strike="noStrike" cap="none">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400"/>
              <a:buFont typeface="Calibri"/>
              <a:buNone/>
            </a:pPr>
            <a:r>
              <a:rPr lang="en-US" b="1"/>
              <a:t>Image segmentation &amp; recognition</a:t>
            </a:r>
            <a:endParaRPr/>
          </a:p>
        </p:txBody>
      </p:sp>
      <p:sp>
        <p:nvSpPr>
          <p:cNvPr id="122" name="Google Shape;12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23" name="Google Shape;123;p5"/>
          <p:cNvPicPr preferRelativeResize="0"/>
          <p:nvPr/>
        </p:nvPicPr>
        <p:blipFill rotWithShape="1">
          <a:blip r:embed="rId3">
            <a:alphaModFix/>
          </a:blip>
          <a:srcRect b="7998"/>
          <a:stretch/>
        </p:blipFill>
        <p:spPr>
          <a:xfrm>
            <a:off x="914400" y="1417638"/>
            <a:ext cx="7568668" cy="5120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body" idx="1"/>
          </p:nvPr>
        </p:nvSpPr>
        <p:spPr>
          <a:xfrm>
            <a:off x="457200" y="5715000"/>
            <a:ext cx="8229600" cy="10207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3200"/>
              <a:buChar char="•"/>
            </a:pPr>
            <a:r>
              <a:rPr lang="en-US"/>
              <a:t>Captions generated entirely by  a neural network</a:t>
            </a:r>
            <a:endParaRPr/>
          </a:p>
        </p:txBody>
      </p:sp>
      <p:pic>
        <p:nvPicPr>
          <p:cNvPr id="149" name="Google Shape;149;p8"/>
          <p:cNvPicPr preferRelativeResize="0"/>
          <p:nvPr/>
        </p:nvPicPr>
        <p:blipFill rotWithShape="1">
          <a:blip r:embed="rId3">
            <a:alphaModFix/>
          </a:blip>
          <a:srcRect t="12258" b="3999"/>
          <a:stretch/>
        </p:blipFill>
        <p:spPr>
          <a:xfrm>
            <a:off x="386836" y="1417638"/>
            <a:ext cx="8370327" cy="4023042"/>
          </a:xfrm>
          <a:prstGeom prst="rect">
            <a:avLst/>
          </a:prstGeom>
          <a:noFill/>
          <a:ln>
            <a:noFill/>
          </a:ln>
        </p:spPr>
      </p:pic>
      <p:sp>
        <p:nvSpPr>
          <p:cNvPr id="150" name="Google Shape;15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51" name="Google Shape;151;p8"/>
          <p:cNvSpPr txBox="1"/>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a:solidFill>
                  <a:srgbClr val="0000CC"/>
                </a:solidFill>
                <a:latin typeface="Calibri"/>
                <a:ea typeface="Calibri"/>
                <a:cs typeface="Calibri"/>
                <a:sym typeface="Calibri"/>
              </a:rPr>
              <a:t>Breakthroughs with neural networks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body" idx="1"/>
          </p:nvPr>
        </p:nvSpPr>
        <p:spPr>
          <a:xfrm>
            <a:off x="457200" y="6096000"/>
            <a:ext cx="8229600" cy="639763"/>
          </a:xfrm>
          <a:prstGeom prst="rect">
            <a:avLst/>
          </a:prstGeom>
          <a:noFill/>
          <a:ln>
            <a:noFill/>
          </a:ln>
        </p:spPr>
        <p:txBody>
          <a:bodyPr spcFirstLastPara="1" wrap="square" lIns="91425" tIns="45700" rIns="91425" bIns="45700" anchor="t" anchorCtr="0">
            <a:normAutofit/>
          </a:bodyPr>
          <a:lstStyle/>
          <a:p>
            <a:pPr marL="742950" lvl="1" indent="-285750" algn="l" rtl="0">
              <a:lnSpc>
                <a:spcPct val="80000"/>
              </a:lnSpc>
              <a:spcBef>
                <a:spcPts val="0"/>
              </a:spcBef>
              <a:spcAft>
                <a:spcPts val="0"/>
              </a:spcAft>
              <a:buClr>
                <a:schemeClr val="dk1"/>
              </a:buClr>
              <a:buSzPts val="1960"/>
              <a:buChar char="–"/>
            </a:pPr>
            <a:r>
              <a:rPr lang="en-US" sz="1960" dirty="0"/>
              <a:t>https://</a:t>
            </a:r>
            <a:r>
              <a:rPr lang="en-US" sz="1960" dirty="0" err="1"/>
              <a:t>www.theverge.com</a:t>
            </a:r>
            <a:r>
              <a:rPr lang="en-US" sz="1960" dirty="0"/>
              <a:t>/</a:t>
            </a:r>
            <a:r>
              <a:rPr lang="en-US" sz="1960" dirty="0" err="1"/>
              <a:t>tldr</a:t>
            </a:r>
            <a:r>
              <a:rPr lang="en-US" sz="1960" dirty="0"/>
              <a:t>/2019/2/15/18226005/ai-generated-fake-people-portraits-thispersondoesnotexist-stylegan</a:t>
            </a:r>
            <a:endParaRPr sz="1960" dirty="0"/>
          </a:p>
        </p:txBody>
      </p:sp>
      <p:sp>
        <p:nvSpPr>
          <p:cNvPr id="158" name="Google Shape;15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9" name="Google Shape;159;p9"/>
          <p:cNvSpPr txBox="1"/>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0000CC"/>
              </a:buClr>
              <a:buSzPts val="4070"/>
              <a:buFont typeface="Calibri"/>
              <a:buNone/>
            </a:pPr>
            <a:r>
              <a:rPr lang="en-US" sz="4070" b="1">
                <a:solidFill>
                  <a:srgbClr val="0000CC"/>
                </a:solidFill>
                <a:latin typeface="Calibri"/>
                <a:ea typeface="Calibri"/>
                <a:cs typeface="Calibri"/>
                <a:sym typeface="Calibri"/>
              </a:rPr>
              <a:t>Breakthroughs with neural networks</a:t>
            </a:r>
            <a:endParaRPr/>
          </a:p>
        </p:txBody>
      </p:sp>
      <p:pic>
        <p:nvPicPr>
          <p:cNvPr id="160" name="Google Shape;160;p9"/>
          <p:cNvPicPr preferRelativeResize="0"/>
          <p:nvPr/>
        </p:nvPicPr>
        <p:blipFill rotWithShape="1">
          <a:blip r:embed="rId3">
            <a:alphaModFix/>
          </a:blip>
          <a:srcRect/>
          <a:stretch/>
        </p:blipFill>
        <p:spPr>
          <a:xfrm>
            <a:off x="1966912" y="1752600"/>
            <a:ext cx="4967288" cy="4202224"/>
          </a:xfrm>
          <a:prstGeom prst="rect">
            <a:avLst/>
          </a:prstGeom>
          <a:noFill/>
          <a:ln>
            <a:noFill/>
          </a:ln>
        </p:spPr>
      </p:pic>
      <p:sp>
        <p:nvSpPr>
          <p:cNvPr id="161" name="Google Shape;161;p9"/>
          <p:cNvSpPr txBox="1"/>
          <p:nvPr/>
        </p:nvSpPr>
        <p:spPr>
          <a:xfrm>
            <a:off x="1371600" y="1053988"/>
            <a:ext cx="6248400" cy="789099"/>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2720"/>
              <a:buFont typeface="Arial"/>
              <a:buNone/>
            </a:pPr>
            <a:r>
              <a:rPr lang="en-US" sz="2720" b="1" dirty="0" err="1">
                <a:solidFill>
                  <a:schemeClr val="dk1"/>
                </a:solidFill>
                <a:latin typeface="Calibri"/>
                <a:ea typeface="Calibri"/>
                <a:cs typeface="Calibri"/>
                <a:sym typeface="Calibri"/>
              </a:rPr>
              <a:t>ThisPersonDoesNotExist.com</a:t>
            </a:r>
            <a:r>
              <a:rPr lang="en-US" sz="2720" b="1" dirty="0">
                <a:solidFill>
                  <a:schemeClr val="dk1"/>
                </a:solidFill>
                <a:latin typeface="Calibri"/>
                <a:ea typeface="Calibri"/>
                <a:cs typeface="Calibri"/>
                <a:sym typeface="Calibri"/>
              </a:rPr>
              <a:t> uses AI </a:t>
            </a:r>
            <a:br>
              <a:rPr lang="en-US" sz="2720" b="1" dirty="0">
                <a:solidFill>
                  <a:schemeClr val="dk1"/>
                </a:solidFill>
                <a:latin typeface="Calibri"/>
                <a:ea typeface="Calibri"/>
                <a:cs typeface="Calibri"/>
                <a:sym typeface="Calibri"/>
              </a:rPr>
            </a:br>
            <a:r>
              <a:rPr lang="en-US" sz="2720" b="1" dirty="0">
                <a:solidFill>
                  <a:schemeClr val="dk1"/>
                </a:solidFill>
                <a:latin typeface="Calibri"/>
                <a:ea typeface="Calibri"/>
                <a:cs typeface="Calibri"/>
                <a:sym typeface="Calibri"/>
              </a:rPr>
              <a:t>to generate endless fake faces</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16168</TotalTime>
  <Words>4412</Words>
  <Application>Microsoft Macintosh PowerPoint</Application>
  <PresentationFormat>On-screen Show (4:3)</PresentationFormat>
  <Paragraphs>552</Paragraphs>
  <Slides>56</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Comic Sans MS</vt:lpstr>
      <vt:lpstr>Office Theme</vt:lpstr>
      <vt:lpstr>Introduction to Deep Learning</vt:lpstr>
      <vt:lpstr>Outline</vt:lpstr>
      <vt:lpstr>Outline</vt:lpstr>
      <vt:lpstr>Neural Networks are taking over!</vt:lpstr>
      <vt:lpstr>PowerPoint Presentation</vt:lpstr>
      <vt:lpstr>PowerPoint Presentation</vt:lpstr>
      <vt:lpstr>Image segmentation &amp; recognition</vt:lpstr>
      <vt:lpstr>PowerPoint Presentation</vt:lpstr>
      <vt:lpstr>PowerPoint Presentation</vt:lpstr>
      <vt:lpstr>PowerPoint Presentation</vt:lpstr>
      <vt:lpstr>PowerPoint Presentation</vt:lpstr>
      <vt:lpstr>Successes with neural networks</vt:lpstr>
      <vt:lpstr>Neural Networks and the Job Market</vt:lpstr>
      <vt:lpstr>Outline</vt:lpstr>
      <vt:lpstr>PowerPoint Presentation</vt:lpstr>
      <vt:lpstr>Course objectives: Mid level</vt:lpstr>
      <vt:lpstr>Course learning objectives: Topics</vt:lpstr>
      <vt:lpstr>Reading</vt:lpstr>
      <vt:lpstr>Outline</vt:lpstr>
      <vt:lpstr>Instructors and TAs</vt:lpstr>
      <vt:lpstr>Logistics: Lectures..</vt:lpstr>
      <vt:lpstr>Additional Logistics</vt:lpstr>
      <vt:lpstr>Lecture Attendance</vt:lpstr>
      <vt:lpstr>Lecture Attendance: Rules</vt:lpstr>
      <vt:lpstr>Lecture Schedule</vt:lpstr>
      <vt:lpstr>Recitations</vt:lpstr>
      <vt:lpstr>Recitations Schedule</vt:lpstr>
      <vt:lpstr>Outline</vt:lpstr>
      <vt:lpstr>Evaluation</vt:lpstr>
      <vt:lpstr>Weekly Quizzes</vt:lpstr>
      <vt:lpstr>Lectures and Quizzes</vt:lpstr>
      <vt:lpstr>Homeworks</vt:lpstr>
      <vt:lpstr>Homeworks 1-4 – Part 1</vt:lpstr>
      <vt:lpstr>Homeworks 1-4, Part 2</vt:lpstr>
      <vt:lpstr>Homework Deadlines</vt:lpstr>
      <vt:lpstr>Course project</vt:lpstr>
      <vt:lpstr>Course project</vt:lpstr>
      <vt:lpstr>Grading</vt:lpstr>
      <vt:lpstr>Homework 5</vt:lpstr>
      <vt:lpstr>Outline</vt:lpstr>
      <vt:lpstr>Preparation for the course</vt:lpstr>
      <vt:lpstr>Teamwork</vt:lpstr>
      <vt:lpstr>Study groups</vt:lpstr>
      <vt:lpstr>Study groups</vt:lpstr>
      <vt:lpstr>Study groups vs. cheating</vt:lpstr>
      <vt:lpstr>Cheating</vt:lpstr>
      <vt:lpstr>Mentoring</vt:lpstr>
      <vt:lpstr>Outline</vt:lpstr>
      <vt:lpstr>This course is not easy</vt:lpstr>
      <vt:lpstr>This course is not easy</vt:lpstr>
      <vt:lpstr>This course is not easy</vt:lpstr>
      <vt:lpstr>This course is not easy</vt:lpstr>
      <vt:lpstr>This course is not easy</vt:lpstr>
      <vt:lpstr>This course is not easy</vt:lpstr>
      <vt:lpstr>HW0 / Recitation 0</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Neural Networks</dc:title>
  <dc:creator>bhiksha</dc:creator>
  <cp:lastModifiedBy>Anurag Katakkar</cp:lastModifiedBy>
  <cp:revision>62</cp:revision>
  <dcterms:created xsi:type="dcterms:W3CDTF">2013-08-14T03:34:54Z</dcterms:created>
  <dcterms:modified xsi:type="dcterms:W3CDTF">2021-01-23T08:24:05Z</dcterms:modified>
</cp:coreProperties>
</file>